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7" r:id="rId2"/>
    <p:sldId id="258" r:id="rId3"/>
    <p:sldId id="259" r:id="rId4"/>
    <p:sldId id="264" r:id="rId5"/>
    <p:sldId id="260" r:id="rId6"/>
    <p:sldId id="261" r:id="rId7"/>
    <p:sldId id="263" r:id="rId8"/>
    <p:sldId id="291" r:id="rId9"/>
    <p:sldId id="293" r:id="rId10"/>
    <p:sldId id="266" r:id="rId11"/>
    <p:sldId id="268" r:id="rId12"/>
    <p:sldId id="309" r:id="rId13"/>
    <p:sldId id="308" r:id="rId14"/>
    <p:sldId id="265" r:id="rId15"/>
    <p:sldId id="271" r:id="rId16"/>
    <p:sldId id="272" r:id="rId17"/>
    <p:sldId id="310" r:id="rId18"/>
    <p:sldId id="270" r:id="rId19"/>
    <p:sldId id="269" r:id="rId20"/>
    <p:sldId id="277" r:id="rId21"/>
    <p:sldId id="305" r:id="rId22"/>
    <p:sldId id="276" r:id="rId23"/>
    <p:sldId id="294" r:id="rId24"/>
    <p:sldId id="278" r:id="rId25"/>
    <p:sldId id="311" r:id="rId26"/>
    <p:sldId id="300" r:id="rId27"/>
    <p:sldId id="301" r:id="rId28"/>
    <p:sldId id="302" r:id="rId29"/>
    <p:sldId id="299" r:id="rId30"/>
    <p:sldId id="306" r:id="rId31"/>
    <p:sldId id="304" r:id="rId32"/>
    <p:sldId id="288" r:id="rId33"/>
    <p:sldId id="289" r:id="rId34"/>
    <p:sldId id="298" r:id="rId35"/>
    <p:sldId id="287" r:id="rId36"/>
    <p:sldId id="279" r:id="rId37"/>
    <p:sldId id="274" r:id="rId38"/>
    <p:sldId id="297" r:id="rId39"/>
    <p:sldId id="280" r:id="rId40"/>
    <p:sldId id="281" r:id="rId41"/>
    <p:sldId id="285" r:id="rId42"/>
    <p:sldId id="286" r:id="rId43"/>
    <p:sldId id="290" r:id="rId4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44"/>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7" autoAdjust="0"/>
    <p:restoredTop sz="94662" autoAdjust="0"/>
  </p:normalViewPr>
  <p:slideViewPr>
    <p:cSldViewPr>
      <p:cViewPr>
        <p:scale>
          <a:sx n="100" d="100"/>
          <a:sy n="100" d="100"/>
        </p:scale>
        <p:origin x="-300" y="-162"/>
      </p:cViewPr>
      <p:guideLst>
        <p:guide orient="horz" pos="2160"/>
        <p:guide pos="2880"/>
      </p:guideLst>
    </p:cSldViewPr>
  </p:slideViewPr>
  <p:outlineViewPr>
    <p:cViewPr>
      <p:scale>
        <a:sx n="33" d="100"/>
        <a:sy n="33" d="100"/>
      </p:scale>
      <p:origin x="0" y="63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507B8D-97C2-4ABE-A1CB-08920D878C38}" type="datetimeFigureOut">
              <a:rPr lang="el-GR" smtClean="0"/>
              <a:t>19/4/2018</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E07587-4152-438A-BE7A-0DED024C02DA}" type="slidenum">
              <a:rPr lang="el-GR" smtClean="0"/>
              <a:t>‹#›</a:t>
            </a:fld>
            <a:endParaRPr lang="el-GR"/>
          </a:p>
        </p:txBody>
      </p:sp>
    </p:spTree>
    <p:extLst>
      <p:ext uri="{BB962C8B-B14F-4D97-AF65-F5344CB8AC3E}">
        <p14:creationId xmlns:p14="http://schemas.microsoft.com/office/powerpoint/2010/main" val="1729650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7E07587-4152-438A-BE7A-0DED024C02DA}" type="slidenum">
              <a:rPr lang="el-GR" smtClean="0"/>
              <a:t>7</a:t>
            </a:fld>
            <a:endParaRPr lang="el-GR"/>
          </a:p>
        </p:txBody>
      </p:sp>
    </p:spTree>
    <p:extLst>
      <p:ext uri="{BB962C8B-B14F-4D97-AF65-F5344CB8AC3E}">
        <p14:creationId xmlns:p14="http://schemas.microsoft.com/office/powerpoint/2010/main" val="168429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7E07587-4152-438A-BE7A-0DED024C02DA}" type="slidenum">
              <a:rPr lang="el-GR" smtClean="0"/>
              <a:t>11</a:t>
            </a:fld>
            <a:endParaRPr lang="el-GR"/>
          </a:p>
        </p:txBody>
      </p:sp>
    </p:spTree>
    <p:extLst>
      <p:ext uri="{BB962C8B-B14F-4D97-AF65-F5344CB8AC3E}">
        <p14:creationId xmlns:p14="http://schemas.microsoft.com/office/powerpoint/2010/main" val="1172798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7E07587-4152-438A-BE7A-0DED024C02DA}" type="slidenum">
              <a:rPr lang="el-GR" smtClean="0"/>
              <a:t>13</a:t>
            </a:fld>
            <a:endParaRPr lang="el-GR"/>
          </a:p>
        </p:txBody>
      </p:sp>
    </p:spTree>
    <p:extLst>
      <p:ext uri="{BB962C8B-B14F-4D97-AF65-F5344CB8AC3E}">
        <p14:creationId xmlns:p14="http://schemas.microsoft.com/office/powerpoint/2010/main" val="4249313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7E07587-4152-438A-BE7A-0DED024C02DA}" type="slidenum">
              <a:rPr lang="el-GR" smtClean="0"/>
              <a:t>23</a:t>
            </a:fld>
            <a:endParaRPr lang="el-GR"/>
          </a:p>
        </p:txBody>
      </p:sp>
    </p:spTree>
    <p:extLst>
      <p:ext uri="{BB962C8B-B14F-4D97-AF65-F5344CB8AC3E}">
        <p14:creationId xmlns:p14="http://schemas.microsoft.com/office/powerpoint/2010/main" val="2203329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7E07587-4152-438A-BE7A-0DED024C02DA}" type="slidenum">
              <a:rPr lang="el-GR" smtClean="0"/>
              <a:t>31</a:t>
            </a:fld>
            <a:endParaRPr lang="el-GR"/>
          </a:p>
        </p:txBody>
      </p:sp>
    </p:spTree>
    <p:extLst>
      <p:ext uri="{BB962C8B-B14F-4D97-AF65-F5344CB8AC3E}">
        <p14:creationId xmlns:p14="http://schemas.microsoft.com/office/powerpoint/2010/main" val="3522272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9" name="Υπότιτλος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Τίτλος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l-GR" smtClean="0"/>
              <a:t>Στυλ κύριου τίτλου</a:t>
            </a:r>
            <a:endParaRPr kumimoji="0" lang="en-US"/>
          </a:p>
        </p:txBody>
      </p:sp>
      <p:cxnSp>
        <p:nvCxnSpPr>
          <p:cNvPr id="8" name="Ευθεία γραμμή σύνδεσης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Έλλειψη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Θέση ημερομηνίας 14"/>
          <p:cNvSpPr>
            <a:spLocks noGrp="1"/>
          </p:cNvSpPr>
          <p:nvPr>
            <p:ph type="dt" sz="half" idx="10"/>
          </p:nvPr>
        </p:nvSpPr>
        <p:spPr/>
        <p:txBody>
          <a:bodyPr/>
          <a:lstStyle/>
          <a:p>
            <a:fld id="{E3C0BE92-7775-41B8-9F3A-F81F70142D2A}" type="datetimeFigureOut">
              <a:rPr lang="el-GR" smtClean="0"/>
              <a:t>19/4/2018</a:t>
            </a:fld>
            <a:endParaRPr lang="el-GR"/>
          </a:p>
        </p:txBody>
      </p:sp>
      <p:sp>
        <p:nvSpPr>
          <p:cNvPr id="16" name="Θέση αριθμού διαφάνειας 15"/>
          <p:cNvSpPr>
            <a:spLocks noGrp="1"/>
          </p:cNvSpPr>
          <p:nvPr>
            <p:ph type="sldNum" sz="quarter" idx="11"/>
          </p:nvPr>
        </p:nvSpPr>
        <p:spPr/>
        <p:txBody>
          <a:bodyPr/>
          <a:lstStyle/>
          <a:p>
            <a:fld id="{24C55264-F2B5-4796-8EB4-A029DD991AB2}" type="slidenum">
              <a:rPr lang="el-GR" smtClean="0"/>
              <a:t>‹#›</a:t>
            </a:fld>
            <a:endParaRPr lang="el-GR"/>
          </a:p>
        </p:txBody>
      </p:sp>
      <p:sp>
        <p:nvSpPr>
          <p:cNvPr id="17" name="Θέση υποσέλιδου 16"/>
          <p:cNvSpPr>
            <a:spLocks noGrp="1"/>
          </p:cNvSpPr>
          <p:nvPr>
            <p:ph type="ftr" sz="quarter" idx="12"/>
          </p:nvPr>
        </p:nvSpPr>
        <p:spPr/>
        <p:txBody>
          <a:bodyPr/>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E3C0BE92-7775-41B8-9F3A-F81F70142D2A}" type="datetimeFigureOut">
              <a:rPr lang="el-GR" smtClean="0"/>
              <a:t>19/4/2018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4C55264-F2B5-4796-8EB4-A029DD991AB2}"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E3C0BE92-7775-41B8-9F3A-F81F70142D2A}" type="datetimeFigureOut">
              <a:rPr lang="el-GR" smtClean="0"/>
              <a:t>19/4/2018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4C55264-F2B5-4796-8EB4-A029DD991AB2}"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9" name="Θέση περιεχομένου 8"/>
          <p:cNvSpPr>
            <a:spLocks noGrp="1"/>
          </p:cNvSpPr>
          <p:nvPr>
            <p:ph idx="1"/>
          </p:nvPr>
        </p:nvSpPr>
        <p:spPr>
          <a:xfrm>
            <a:off x="457200" y="1524000"/>
            <a:ext cx="822960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4" name="Θέση ημερομηνίας 13"/>
          <p:cNvSpPr>
            <a:spLocks noGrp="1"/>
          </p:cNvSpPr>
          <p:nvPr>
            <p:ph type="dt" sz="half" idx="14"/>
          </p:nvPr>
        </p:nvSpPr>
        <p:spPr/>
        <p:txBody>
          <a:bodyPr/>
          <a:lstStyle/>
          <a:p>
            <a:fld id="{E3C0BE92-7775-41B8-9F3A-F81F70142D2A}" type="datetimeFigureOut">
              <a:rPr lang="el-GR" smtClean="0"/>
              <a:t>19/4/2018</a:t>
            </a:fld>
            <a:endParaRPr lang="el-GR"/>
          </a:p>
        </p:txBody>
      </p:sp>
      <p:sp>
        <p:nvSpPr>
          <p:cNvPr id="15" name="Θέση αριθμού διαφάνειας 14"/>
          <p:cNvSpPr>
            <a:spLocks noGrp="1"/>
          </p:cNvSpPr>
          <p:nvPr>
            <p:ph type="sldNum" sz="quarter" idx="15"/>
          </p:nvPr>
        </p:nvSpPr>
        <p:spPr/>
        <p:txBody>
          <a:bodyPr/>
          <a:lstStyle>
            <a:lvl1pPr algn="ctr">
              <a:defRPr/>
            </a:lvl1pPr>
          </a:lstStyle>
          <a:p>
            <a:fld id="{24C55264-F2B5-4796-8EB4-A029DD991AB2}" type="slidenum">
              <a:rPr lang="el-GR" smtClean="0"/>
              <a:t>‹#›</a:t>
            </a:fld>
            <a:endParaRPr lang="el-GR"/>
          </a:p>
        </p:txBody>
      </p:sp>
      <p:sp>
        <p:nvSpPr>
          <p:cNvPr id="16" name="Θέση υποσέλιδου 15"/>
          <p:cNvSpPr>
            <a:spLocks noGrp="1"/>
          </p:cNvSpPr>
          <p:nvPr>
            <p:ph type="ftr" sz="quarter" idx="16"/>
          </p:nvPr>
        </p:nvSpPr>
        <p:spPr/>
        <p:txBody>
          <a:bodyPr/>
          <a:lstStyle/>
          <a:p>
            <a:endParaRPr lang="el-GR"/>
          </a:p>
        </p:txBody>
      </p:sp>
      <p:sp>
        <p:nvSpPr>
          <p:cNvPr id="17" name="Τίτλος 16"/>
          <p:cNvSpPr>
            <a:spLocks noGrp="1"/>
          </p:cNvSpPr>
          <p:nvPr>
            <p:ph type="title"/>
          </p:nvPr>
        </p:nvSpPr>
        <p:spPr/>
        <p:txBody>
          <a:bodyPr rtlCol="0" anchor="b" anchorCtr="0"/>
          <a:lstStyle/>
          <a:p>
            <a:r>
              <a:rPr kumimoji="0" lang="el-GR" smtClean="0"/>
              <a:t>Στυλ κύριου τίτλου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Θέση ημερομηνίας 3"/>
          <p:cNvSpPr>
            <a:spLocks noGrp="1"/>
          </p:cNvSpPr>
          <p:nvPr>
            <p:ph type="dt" sz="half" idx="10"/>
          </p:nvPr>
        </p:nvSpPr>
        <p:spPr/>
        <p:txBody>
          <a:bodyPr/>
          <a:lstStyle/>
          <a:p>
            <a:fld id="{E3C0BE92-7775-41B8-9F3A-F81F70142D2A}" type="datetimeFigureOut">
              <a:rPr lang="el-GR" smtClean="0"/>
              <a:t>19/4/2018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4C55264-F2B5-4796-8EB4-A029DD991AB2}" type="slidenum">
              <a:rPr lang="el-GR" smtClean="0"/>
              <a:t>‹#›</a:t>
            </a:fld>
            <a:endParaRPr lang="el-GR"/>
          </a:p>
        </p:txBody>
      </p:sp>
      <p:sp>
        <p:nvSpPr>
          <p:cNvPr id="2" name="Τίτλος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cxnSp>
        <p:nvCxnSpPr>
          <p:cNvPr id="7" name="Ευθεία γραμμή σύνδεσης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ημερομηνίας 4"/>
          <p:cNvSpPr>
            <a:spLocks noGrp="1"/>
          </p:cNvSpPr>
          <p:nvPr>
            <p:ph type="dt" sz="half" idx="10"/>
          </p:nvPr>
        </p:nvSpPr>
        <p:spPr/>
        <p:txBody>
          <a:bodyPr/>
          <a:lstStyle/>
          <a:p>
            <a:fld id="{E3C0BE92-7775-41B8-9F3A-F81F70142D2A}" type="datetimeFigureOut">
              <a:rPr lang="el-GR" smtClean="0"/>
              <a:t>19/4/2018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4C55264-F2B5-4796-8EB4-A029DD991AB2}" type="slidenum">
              <a:rPr lang="el-GR" smtClean="0"/>
              <a:t>‹#›</a:t>
            </a:fld>
            <a:endParaRPr lang="el-GR"/>
          </a:p>
        </p:txBody>
      </p:sp>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11" name="Θέση περιεχομένου 10"/>
          <p:cNvSpPr>
            <a:spLocks noGrp="1"/>
          </p:cNvSpPr>
          <p:nvPr>
            <p:ph sz="half" idx="1"/>
          </p:nvPr>
        </p:nvSpPr>
        <p:spPr>
          <a:xfrm>
            <a:off x="457200" y="1524000"/>
            <a:ext cx="4059936"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Θέση περιεχομένου 12"/>
          <p:cNvSpPr>
            <a:spLocks noGrp="1"/>
          </p:cNvSpPr>
          <p:nvPr>
            <p:ph sz="half" idx="2"/>
          </p:nvPr>
        </p:nvSpPr>
        <p:spPr>
          <a:xfrm>
            <a:off x="4648200" y="1524000"/>
            <a:ext cx="4059936"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9" name="Θέση αριθμού διαφάνειας 8"/>
          <p:cNvSpPr>
            <a:spLocks noGrp="1"/>
          </p:cNvSpPr>
          <p:nvPr>
            <p:ph type="sldNum" sz="quarter" idx="12"/>
          </p:nvPr>
        </p:nvSpPr>
        <p:spPr/>
        <p:txBody>
          <a:bodyPr/>
          <a:lstStyle/>
          <a:p>
            <a:fld id="{24C55264-F2B5-4796-8EB4-A029DD991AB2}" type="slidenum">
              <a:rPr lang="el-GR" smtClean="0"/>
              <a:t>‹#›</a:t>
            </a:fld>
            <a:endParaRPr lang="el-GR"/>
          </a:p>
        </p:txBody>
      </p:sp>
      <p:sp>
        <p:nvSpPr>
          <p:cNvPr id="8" name="Θέση υποσέλιδου 7"/>
          <p:cNvSpPr>
            <a:spLocks noGrp="1"/>
          </p:cNvSpPr>
          <p:nvPr>
            <p:ph type="ftr" sz="quarter" idx="11"/>
          </p:nvPr>
        </p:nvSpPr>
        <p:spPr/>
        <p:txBody>
          <a:bodyPr/>
          <a:lstStyle/>
          <a:p>
            <a:endParaRPr lang="el-GR"/>
          </a:p>
        </p:txBody>
      </p:sp>
      <p:sp>
        <p:nvSpPr>
          <p:cNvPr id="7" name="Θέση ημερομηνίας 6"/>
          <p:cNvSpPr>
            <a:spLocks noGrp="1"/>
          </p:cNvSpPr>
          <p:nvPr>
            <p:ph type="dt" sz="half" idx="10"/>
          </p:nvPr>
        </p:nvSpPr>
        <p:spPr/>
        <p:txBody>
          <a:bodyPr/>
          <a:lstStyle/>
          <a:p>
            <a:fld id="{E3C0BE92-7775-41B8-9F3A-F81F70142D2A}" type="datetimeFigureOut">
              <a:rPr lang="el-GR" smtClean="0"/>
              <a:t>19/4/2018</a:t>
            </a:fld>
            <a:endParaRPr lang="el-GR"/>
          </a:p>
        </p:txBody>
      </p:sp>
      <p:sp>
        <p:nvSpPr>
          <p:cNvPr id="3" name="Θέση κειμένου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32" name="Θέση περιεχομένου 31"/>
          <p:cNvSpPr>
            <a:spLocks noGrp="1"/>
          </p:cNvSpPr>
          <p:nvPr>
            <p:ph sz="half" idx="2"/>
          </p:nvPr>
        </p:nvSpPr>
        <p:spPr>
          <a:xfrm>
            <a:off x="457200" y="2201896"/>
            <a:ext cx="4038600" cy="391363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4" name="Θέση περιεχομένου 33"/>
          <p:cNvSpPr>
            <a:spLocks noGrp="1"/>
          </p:cNvSpPr>
          <p:nvPr>
            <p:ph sz="quarter" idx="4"/>
          </p:nvPr>
        </p:nvSpPr>
        <p:spPr>
          <a:xfrm>
            <a:off x="4649788" y="2201896"/>
            <a:ext cx="4038600" cy="391363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 name="Τίτλος 1"/>
          <p:cNvSpPr>
            <a:spLocks noGrp="1"/>
          </p:cNvSpPr>
          <p:nvPr>
            <p:ph type="title"/>
          </p:nvPr>
        </p:nvSpPr>
        <p:spPr>
          <a:xfrm>
            <a:off x="457200" y="155448"/>
            <a:ext cx="8229600" cy="1143000"/>
          </a:xfrm>
        </p:spPr>
        <p:txBody>
          <a:bodyPr anchor="b" anchorCtr="0"/>
          <a:lstStyle>
            <a:lvl1pPr>
              <a:defRPr/>
            </a:lvl1pPr>
          </a:lstStyle>
          <a:p>
            <a:r>
              <a:rPr kumimoji="0" lang="el-GR" smtClean="0"/>
              <a:t>Στυλ κύριου τίτλου</a:t>
            </a:r>
            <a:endParaRPr kumimoji="0" lang="en-US"/>
          </a:p>
        </p:txBody>
      </p:sp>
      <p:sp>
        <p:nvSpPr>
          <p:cNvPr id="12" name="Θέση κειμένου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cxnSp>
        <p:nvCxnSpPr>
          <p:cNvPr id="10" name="Ευθεία γραμμή σύνδεσης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ημερομηνίας 2"/>
          <p:cNvSpPr>
            <a:spLocks noGrp="1"/>
          </p:cNvSpPr>
          <p:nvPr>
            <p:ph type="dt" sz="half" idx="10"/>
          </p:nvPr>
        </p:nvSpPr>
        <p:spPr/>
        <p:txBody>
          <a:bodyPr/>
          <a:lstStyle/>
          <a:p>
            <a:fld id="{E3C0BE92-7775-41B8-9F3A-F81F70142D2A}" type="datetimeFigureOut">
              <a:rPr lang="el-GR" smtClean="0"/>
              <a:t>19/4/2018</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24C55264-F2B5-4796-8EB4-A029DD991AB2}" type="slidenum">
              <a:rPr lang="el-GR" smtClean="0"/>
              <a:t>‹#›</a:t>
            </a:fld>
            <a:endParaRPr lang="el-GR"/>
          </a:p>
        </p:txBody>
      </p:sp>
      <p:sp>
        <p:nvSpPr>
          <p:cNvPr id="2" name="Τίτλος 1"/>
          <p:cNvSpPr>
            <a:spLocks noGrp="1"/>
          </p:cNvSpPr>
          <p:nvPr>
            <p:ph type="title"/>
          </p:nvPr>
        </p:nvSpPr>
        <p:spPr/>
        <p:txBody>
          <a:bodyPr/>
          <a:lstStyle/>
          <a:p>
            <a:r>
              <a:rPr kumimoji="0" lang="el-GR" smtClean="0"/>
              <a:t>Στυλ κύριου τίτλου</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E3C0BE92-7775-41B8-9F3A-F81F70142D2A}" type="datetimeFigureOut">
              <a:rPr lang="el-GR" smtClean="0"/>
              <a:t>19/4/2018</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24C55264-F2B5-4796-8EB4-A029DD991AB2}"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9" name="Θέση περιεχομένου 28"/>
          <p:cNvSpPr>
            <a:spLocks noGrp="1"/>
          </p:cNvSpPr>
          <p:nvPr>
            <p:ph sz="quarter" idx="1"/>
          </p:nvPr>
        </p:nvSpPr>
        <p:spPr>
          <a:xfrm>
            <a:off x="457200" y="457200"/>
            <a:ext cx="6248400" cy="5715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 name="Θέση κειμένου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31" name="Τίτλος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Στυλ κύριου τίτλου</a:t>
            </a:r>
            <a:endParaRPr kumimoji="0" lang="en-US"/>
          </a:p>
        </p:txBody>
      </p:sp>
      <p:sp>
        <p:nvSpPr>
          <p:cNvPr id="8" name="Θέση ημερομηνίας 7"/>
          <p:cNvSpPr>
            <a:spLocks noGrp="1"/>
          </p:cNvSpPr>
          <p:nvPr>
            <p:ph type="dt" sz="half" idx="14"/>
          </p:nvPr>
        </p:nvSpPr>
        <p:spPr/>
        <p:txBody>
          <a:bodyPr/>
          <a:lstStyle/>
          <a:p>
            <a:fld id="{E3C0BE92-7775-41B8-9F3A-F81F70142D2A}" type="datetimeFigureOut">
              <a:rPr lang="el-GR" smtClean="0"/>
              <a:t>19/4/2018</a:t>
            </a:fld>
            <a:endParaRPr lang="el-GR"/>
          </a:p>
        </p:txBody>
      </p:sp>
      <p:sp>
        <p:nvSpPr>
          <p:cNvPr id="9" name="Θέση αριθμού διαφάνειας 8"/>
          <p:cNvSpPr>
            <a:spLocks noGrp="1"/>
          </p:cNvSpPr>
          <p:nvPr>
            <p:ph type="sldNum" sz="quarter" idx="15"/>
          </p:nvPr>
        </p:nvSpPr>
        <p:spPr/>
        <p:txBody>
          <a:bodyPr/>
          <a:lstStyle/>
          <a:p>
            <a:fld id="{24C55264-F2B5-4796-8EB4-A029DD991AB2}" type="slidenum">
              <a:rPr lang="el-GR" smtClean="0"/>
              <a:t>‹#›</a:t>
            </a:fld>
            <a:endParaRPr lang="el-GR"/>
          </a:p>
        </p:txBody>
      </p:sp>
      <p:sp>
        <p:nvSpPr>
          <p:cNvPr id="10" name="Θέση υποσέλιδου 9"/>
          <p:cNvSpPr>
            <a:spLocks noGrp="1"/>
          </p:cNvSpPr>
          <p:nvPr>
            <p:ph type="ftr" sz="quarter" idx="16"/>
          </p:nvPr>
        </p:nvSpPr>
        <p:spPr/>
        <p:txBody>
          <a:bodyPr/>
          <a:lstStyle/>
          <a:p>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l-GR" smtClean="0"/>
              <a:t>Κάντε κλικ στο εικονίδιο για να προσθέσετε μια εικόνα</a:t>
            </a:r>
            <a:endParaRPr kumimoji="0" lang="en-US"/>
          </a:p>
        </p:txBody>
      </p:sp>
      <p:sp>
        <p:nvSpPr>
          <p:cNvPr id="4" name="Θέση κειμένου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8" name="Θέση ημερομηνίας 7"/>
          <p:cNvSpPr>
            <a:spLocks noGrp="1"/>
          </p:cNvSpPr>
          <p:nvPr>
            <p:ph type="dt" sz="half" idx="10"/>
          </p:nvPr>
        </p:nvSpPr>
        <p:spPr/>
        <p:txBody>
          <a:bodyPr/>
          <a:lstStyle/>
          <a:p>
            <a:fld id="{E3C0BE92-7775-41B8-9F3A-F81F70142D2A}" type="datetimeFigureOut">
              <a:rPr lang="el-GR" smtClean="0"/>
              <a:t>19/4/2018</a:t>
            </a:fld>
            <a:endParaRPr lang="el-GR"/>
          </a:p>
        </p:txBody>
      </p:sp>
      <p:sp>
        <p:nvSpPr>
          <p:cNvPr id="9" name="Θέση αριθμού διαφάνειας 8"/>
          <p:cNvSpPr>
            <a:spLocks noGrp="1"/>
          </p:cNvSpPr>
          <p:nvPr>
            <p:ph type="sldNum" sz="quarter" idx="11"/>
          </p:nvPr>
        </p:nvSpPr>
        <p:spPr/>
        <p:txBody>
          <a:bodyPr/>
          <a:lstStyle/>
          <a:p>
            <a:fld id="{24C55264-F2B5-4796-8EB4-A029DD991AB2}" type="slidenum">
              <a:rPr lang="el-GR" smtClean="0"/>
              <a:t>‹#›</a:t>
            </a:fld>
            <a:endParaRPr lang="el-GR"/>
          </a:p>
        </p:txBody>
      </p:sp>
      <p:sp>
        <p:nvSpPr>
          <p:cNvPr id="10" name="Θέση υποσέλιδου 9"/>
          <p:cNvSpPr>
            <a:spLocks noGrp="1"/>
          </p:cNvSpPr>
          <p:nvPr>
            <p:ph type="ftr" sz="quarter" idx="12"/>
          </p:nvPr>
        </p:nvSpPr>
        <p:spPr/>
        <p:txBody>
          <a:bodyPr/>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Θέση κειμένου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4" name="Θέση ημερομηνίας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3C0BE92-7775-41B8-9F3A-F81F70142D2A}" type="datetimeFigureOut">
              <a:rPr lang="el-GR" smtClean="0"/>
              <a:t>19/4/2018</a:t>
            </a:fld>
            <a:endParaRPr lang="el-GR"/>
          </a:p>
        </p:txBody>
      </p:sp>
      <p:sp>
        <p:nvSpPr>
          <p:cNvPr id="10" name="Θέση υποσέλιδου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l-GR"/>
          </a:p>
        </p:txBody>
      </p:sp>
      <p:sp>
        <p:nvSpPr>
          <p:cNvPr id="22" name="Θέση αριθμού διαφάνειας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24C55264-F2B5-4796-8EB4-A029DD991AB2}" type="slidenum">
              <a:rPr lang="el-GR" smtClean="0"/>
              <a:t>‹#›</a:t>
            </a:fld>
            <a:endParaRPr lang="el-GR"/>
          </a:p>
        </p:txBody>
      </p:sp>
      <p:sp>
        <p:nvSpPr>
          <p:cNvPr id="5" name="Θέση τίτλου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l-GR" smtClean="0"/>
              <a:t>Στυλ κύριου τίτλου</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1052736"/>
            <a:ext cx="8435280" cy="5544616"/>
          </a:xfrm>
        </p:spPr>
        <p:txBody>
          <a:bodyPr>
            <a:normAutofit fontScale="92500" lnSpcReduction="10000"/>
          </a:bodyPr>
          <a:lstStyle/>
          <a:p>
            <a:pPr marL="0" indent="0" algn="ctr">
              <a:buNone/>
            </a:pPr>
            <a:endParaRPr lang="el-GR" dirty="0" smtClean="0">
              <a:solidFill>
                <a:srgbClr val="070064"/>
              </a:solidFill>
            </a:endParaRPr>
          </a:p>
          <a:p>
            <a:pPr marL="0" indent="0" algn="ctr">
              <a:buNone/>
            </a:pPr>
            <a:endParaRPr lang="el-GR" dirty="0">
              <a:solidFill>
                <a:srgbClr val="070064"/>
              </a:solidFill>
            </a:endParaRPr>
          </a:p>
          <a:p>
            <a:pPr marL="0" indent="0" algn="ctr">
              <a:buNone/>
            </a:pPr>
            <a:endParaRPr lang="el-GR" dirty="0" smtClean="0">
              <a:solidFill>
                <a:srgbClr val="070064"/>
              </a:solidFill>
            </a:endParaRPr>
          </a:p>
          <a:p>
            <a:pPr marL="0" indent="0" algn="ctr">
              <a:buNone/>
            </a:pPr>
            <a:endParaRPr lang="el-GR" dirty="0">
              <a:solidFill>
                <a:srgbClr val="070064"/>
              </a:solidFill>
            </a:endParaRPr>
          </a:p>
          <a:p>
            <a:pPr marL="0" indent="0" algn="ctr">
              <a:buNone/>
            </a:pPr>
            <a:endParaRPr lang="el-GR" dirty="0" smtClean="0">
              <a:solidFill>
                <a:srgbClr val="070064"/>
              </a:solidFill>
            </a:endParaRPr>
          </a:p>
          <a:p>
            <a:pPr marL="0" indent="0" algn="ctr">
              <a:buNone/>
            </a:pPr>
            <a:endParaRPr lang="el-GR" dirty="0">
              <a:solidFill>
                <a:srgbClr val="070064"/>
              </a:solidFill>
            </a:endParaRPr>
          </a:p>
          <a:p>
            <a:pPr marL="0" indent="0" algn="ctr">
              <a:buNone/>
            </a:pPr>
            <a:endParaRPr lang="el-GR" dirty="0" smtClean="0">
              <a:solidFill>
                <a:srgbClr val="070064"/>
              </a:solidFill>
            </a:endParaRPr>
          </a:p>
          <a:p>
            <a:pPr marL="0" indent="0" algn="ctr">
              <a:buNone/>
            </a:pPr>
            <a:endParaRPr lang="el-GR" dirty="0" smtClean="0">
              <a:solidFill>
                <a:srgbClr val="070064"/>
              </a:solidFill>
            </a:endParaRPr>
          </a:p>
          <a:p>
            <a:pPr marL="0" indent="0" algn="ctr">
              <a:buNone/>
            </a:pPr>
            <a:endParaRPr lang="el-GR" dirty="0">
              <a:solidFill>
                <a:srgbClr val="070064"/>
              </a:solidFill>
            </a:endParaRPr>
          </a:p>
          <a:p>
            <a:pPr marL="0" indent="0" algn="ctr">
              <a:buNone/>
            </a:pPr>
            <a:endParaRPr lang="en-US" dirty="0" smtClean="0">
              <a:solidFill>
                <a:srgbClr val="070064"/>
              </a:solidFill>
            </a:endParaRPr>
          </a:p>
          <a:p>
            <a:pPr marL="0" indent="0" algn="ctr">
              <a:buNone/>
            </a:pPr>
            <a:r>
              <a:rPr lang="el-GR" dirty="0" smtClean="0">
                <a:solidFill>
                  <a:srgbClr val="070064"/>
                </a:solidFill>
              </a:rPr>
              <a:t>4ήμερη Εκπαιδευτική Εκδρομή </a:t>
            </a:r>
          </a:p>
          <a:p>
            <a:pPr marL="0" indent="0" algn="ctr">
              <a:buNone/>
            </a:pPr>
            <a:r>
              <a:rPr lang="el-GR" dirty="0" smtClean="0">
                <a:solidFill>
                  <a:srgbClr val="070064"/>
                </a:solidFill>
              </a:rPr>
              <a:t>Βουλή των Ελλήνων</a:t>
            </a:r>
          </a:p>
          <a:p>
            <a:pPr marL="0" indent="0" algn="ctr">
              <a:buNone/>
            </a:pPr>
            <a:r>
              <a:rPr lang="el-GR" dirty="0" smtClean="0">
                <a:solidFill>
                  <a:srgbClr val="070064"/>
                </a:solidFill>
              </a:rPr>
              <a:t>9 -12 Δεκέμβρη 2017</a:t>
            </a:r>
            <a:endParaRPr lang="el-GR" dirty="0">
              <a:solidFill>
                <a:srgbClr val="070064"/>
              </a:solidFill>
            </a:endParaRPr>
          </a:p>
        </p:txBody>
      </p:sp>
      <p:sp>
        <p:nvSpPr>
          <p:cNvPr id="3" name="Τίτλος 2"/>
          <p:cNvSpPr>
            <a:spLocks noGrp="1"/>
          </p:cNvSpPr>
          <p:nvPr>
            <p:ph type="title"/>
          </p:nvPr>
        </p:nvSpPr>
        <p:spPr>
          <a:xfrm>
            <a:off x="457200" y="152400"/>
            <a:ext cx="8229600" cy="828328"/>
          </a:xfrm>
        </p:spPr>
        <p:txBody>
          <a:bodyPr/>
          <a:lstStyle/>
          <a:p>
            <a:pPr algn="ctr"/>
            <a:r>
              <a:rPr lang="el-GR" dirty="0" smtClean="0">
                <a:solidFill>
                  <a:srgbClr val="070064"/>
                </a:solidFill>
              </a:rPr>
              <a:t>3</a:t>
            </a:r>
            <a:r>
              <a:rPr lang="el-GR" baseline="30000" dirty="0" smtClean="0">
                <a:solidFill>
                  <a:srgbClr val="070064"/>
                </a:solidFill>
              </a:rPr>
              <a:t>ο</a:t>
            </a:r>
            <a:r>
              <a:rPr lang="el-GR" dirty="0" smtClean="0">
                <a:solidFill>
                  <a:srgbClr val="070064"/>
                </a:solidFill>
              </a:rPr>
              <a:t> Γυμνάσιο Κιλκίς</a:t>
            </a:r>
            <a:endParaRPr lang="el-GR" dirty="0">
              <a:solidFill>
                <a:srgbClr val="070064"/>
              </a:solidFill>
            </a:endParaRPr>
          </a:p>
        </p:txBody>
      </p:sp>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908720"/>
            <a:ext cx="5664629" cy="4248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MELISSES - TO KYMA (Official music video 4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5373216"/>
            <a:ext cx="609600" cy="609600"/>
          </a:xfrm>
          <a:prstGeom prst="rect">
            <a:avLst/>
          </a:prstGeom>
        </p:spPr>
      </p:pic>
    </p:spTree>
    <p:extLst>
      <p:ext uri="{BB962C8B-B14F-4D97-AF65-F5344CB8AC3E}">
        <p14:creationId xmlns:p14="http://schemas.microsoft.com/office/powerpoint/2010/main" val="24638465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539552" y="5157192"/>
            <a:ext cx="8229600" cy="1700808"/>
          </a:xfrm>
        </p:spPr>
        <p:txBody>
          <a:bodyPr/>
          <a:lstStyle/>
          <a:p>
            <a:pPr marL="0" indent="0" algn="just">
              <a:buNone/>
            </a:pPr>
            <a:r>
              <a:rPr lang="el-GR" sz="2400" dirty="0">
                <a:solidFill>
                  <a:srgbClr val="070064"/>
                </a:solidFill>
              </a:rPr>
              <a:t>Σ</a:t>
            </a:r>
            <a:r>
              <a:rPr lang="el-GR" sz="2400" dirty="0" smtClean="0">
                <a:solidFill>
                  <a:srgbClr val="070064"/>
                </a:solidFill>
              </a:rPr>
              <a:t>υνεπείς </a:t>
            </a:r>
            <a:r>
              <a:rPr lang="el-GR" sz="2400" dirty="0">
                <a:solidFill>
                  <a:srgbClr val="070064"/>
                </a:solidFill>
              </a:rPr>
              <a:t>στο ραντεβού μας στη Βουλή, ξεναγηθήκαμε στους χώρους της και καθίσαμε στα έδρανα των βουλευτών, όπου τουλάχιστον 3 μαθητές έδειξαν διάθεση </a:t>
            </a:r>
            <a:r>
              <a:rPr lang="el-GR" sz="2400" dirty="0" smtClean="0">
                <a:solidFill>
                  <a:srgbClr val="070064"/>
                </a:solidFill>
              </a:rPr>
              <a:t>ν</a:t>
            </a:r>
            <a:r>
              <a:rPr lang="en-US" sz="2400" dirty="0" smtClean="0">
                <a:solidFill>
                  <a:srgbClr val="070064"/>
                </a:solidFill>
              </a:rPr>
              <a:t>’ </a:t>
            </a:r>
            <a:r>
              <a:rPr lang="el-GR" sz="2400" dirty="0" smtClean="0">
                <a:solidFill>
                  <a:srgbClr val="070064"/>
                </a:solidFill>
              </a:rPr>
              <a:t>ασχοληθούν </a:t>
            </a:r>
            <a:r>
              <a:rPr lang="el-GR" sz="2400" dirty="0">
                <a:solidFill>
                  <a:srgbClr val="070064"/>
                </a:solidFill>
              </a:rPr>
              <a:t>μελλοντικά με την πολιτική. </a:t>
            </a:r>
            <a:endParaRPr lang="en-US" sz="2400" dirty="0">
              <a:solidFill>
                <a:srgbClr val="070064"/>
              </a:solidFill>
            </a:endParaRPr>
          </a:p>
          <a:p>
            <a:endParaRPr lang="el-GR" dirty="0"/>
          </a:p>
        </p:txBody>
      </p:sp>
      <p:sp>
        <p:nvSpPr>
          <p:cNvPr id="3" name="Τίτλος 2"/>
          <p:cNvSpPr>
            <a:spLocks noGrp="1"/>
          </p:cNvSpPr>
          <p:nvPr>
            <p:ph type="title"/>
          </p:nvPr>
        </p:nvSpPr>
        <p:spPr>
          <a:xfrm>
            <a:off x="467544" y="-387424"/>
            <a:ext cx="8229600" cy="1031751"/>
          </a:xfrm>
        </p:spPr>
        <p:txBody>
          <a:bodyPr>
            <a:normAutofit/>
          </a:bodyPr>
          <a:lstStyle/>
          <a:p>
            <a:pPr algn="ctr"/>
            <a:r>
              <a:rPr lang="el-GR" sz="3200" b="1" dirty="0" smtClean="0">
                <a:solidFill>
                  <a:schemeClr val="bg1"/>
                </a:solidFill>
              </a:rPr>
              <a:t>Στη Βουλή των Ελλήνων</a:t>
            </a:r>
            <a:endParaRPr lang="el-GR" sz="3200" b="1" dirty="0">
              <a:solidFill>
                <a:schemeClr val="bg1"/>
              </a:solidFill>
            </a:endParaRPr>
          </a:p>
        </p:txBody>
      </p:sp>
      <p:pic>
        <p:nvPicPr>
          <p:cNvPr id="9218" name="Picture 2" descr="C:\Users\powerpc_laptop\Desktop\AUHNA\20171210_1023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692696"/>
            <a:ext cx="5897140" cy="44228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56099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owerpc_laptop\Desktop\AUHNA\20171210_1023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764704"/>
            <a:ext cx="4108582" cy="30814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44" name="Picture 4" descr="C:\Users\powerpc_laptop\Desktop\AUHNA\20171210_102520.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276872"/>
            <a:ext cx="4059238" cy="30444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8410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Desktop\Αθήνα 2017\IMG_20171210_103149_BURST5.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381021"/>
            <a:ext cx="4330824" cy="3951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098" name="Picture 2" descr="C:\Users\user\Desktop\Αθήνα 2017\IMG_20171210_1021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277" y="3455402"/>
            <a:ext cx="4020742" cy="301555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099" name="Picture 3" descr="C:\Users\user\Desktop\Αθήνα 2017\IMG_20171210_1022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8082" y="404664"/>
            <a:ext cx="3995936" cy="299695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7783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467544" y="980728"/>
            <a:ext cx="6248400" cy="46863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Θέση κειμένου 2"/>
          <p:cNvSpPr>
            <a:spLocks noGrp="1"/>
          </p:cNvSpPr>
          <p:nvPr>
            <p:ph type="body" idx="2"/>
          </p:nvPr>
        </p:nvSpPr>
        <p:spPr>
          <a:xfrm>
            <a:off x="6372200" y="1268760"/>
            <a:ext cx="2304256" cy="4248472"/>
          </a:xfrm>
        </p:spPr>
        <p:txBody>
          <a:bodyPr>
            <a:noAutofit/>
          </a:bodyPr>
          <a:lstStyle/>
          <a:p>
            <a:r>
              <a:rPr lang="el-GR" sz="2400" dirty="0" smtClean="0">
                <a:solidFill>
                  <a:srgbClr val="070064"/>
                </a:solidFill>
              </a:rPr>
              <a:t>Στην πλατεία Κολοκοτρώνη δεσπόζει </a:t>
            </a:r>
            <a:r>
              <a:rPr lang="el-GR" sz="2400" dirty="0">
                <a:solidFill>
                  <a:srgbClr val="070064"/>
                </a:solidFill>
              </a:rPr>
              <a:t>ο έφιππος ανδριάντας του Θεοδώρου </a:t>
            </a:r>
            <a:r>
              <a:rPr lang="el-GR" sz="2400" dirty="0" smtClean="0">
                <a:solidFill>
                  <a:srgbClr val="070064"/>
                </a:solidFill>
              </a:rPr>
              <a:t>Κολοκοτρώνη</a:t>
            </a:r>
            <a:endParaRPr lang="el-GR" sz="2400" dirty="0">
              <a:solidFill>
                <a:srgbClr val="070064"/>
              </a:solidFill>
            </a:endParaRPr>
          </a:p>
        </p:txBody>
      </p:sp>
    </p:spTree>
    <p:extLst>
      <p:ext uri="{BB962C8B-B14F-4D97-AF65-F5344CB8AC3E}">
        <p14:creationId xmlns:p14="http://schemas.microsoft.com/office/powerpoint/2010/main" val="112467330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p:cNvSpPr>
            <a:spLocks noGrp="1"/>
          </p:cNvSpPr>
          <p:nvPr>
            <p:ph type="body" idx="2"/>
          </p:nvPr>
        </p:nvSpPr>
        <p:spPr>
          <a:xfrm>
            <a:off x="467544" y="1628800"/>
            <a:ext cx="3168352" cy="4516690"/>
          </a:xfrm>
        </p:spPr>
        <p:txBody>
          <a:bodyPr>
            <a:noAutofit/>
          </a:bodyPr>
          <a:lstStyle/>
          <a:p>
            <a:r>
              <a:rPr lang="el-GR" sz="2600" dirty="0">
                <a:solidFill>
                  <a:srgbClr val="070064"/>
                </a:solidFill>
              </a:rPr>
              <a:t>Αμέσως μετά μεταβήκαμε στην Παλιά Βουλή όπου θαυμάσαμε τα διάφορα </a:t>
            </a:r>
            <a:r>
              <a:rPr lang="el-GR" sz="2600" dirty="0" smtClean="0">
                <a:solidFill>
                  <a:srgbClr val="070064"/>
                </a:solidFill>
              </a:rPr>
              <a:t>εκθέματα, κυρίως </a:t>
            </a:r>
            <a:r>
              <a:rPr lang="el-GR" sz="2600" dirty="0">
                <a:solidFill>
                  <a:srgbClr val="070064"/>
                </a:solidFill>
              </a:rPr>
              <a:t>σχετικά με την Επανάσταση του </a:t>
            </a:r>
            <a:r>
              <a:rPr lang="el-GR" sz="2600" dirty="0" smtClean="0">
                <a:solidFill>
                  <a:srgbClr val="070064"/>
                </a:solidFill>
              </a:rPr>
              <a:t>1821</a:t>
            </a:r>
            <a:endParaRPr lang="el-GR" sz="2600" dirty="0">
              <a:solidFill>
                <a:srgbClr val="070064"/>
              </a:solidFill>
            </a:endParaRPr>
          </a:p>
        </p:txBody>
      </p:sp>
      <p:sp>
        <p:nvSpPr>
          <p:cNvPr id="4" name="Τίτλος 3"/>
          <p:cNvSpPr>
            <a:spLocks noGrp="1"/>
          </p:cNvSpPr>
          <p:nvPr>
            <p:ph type="title"/>
          </p:nvPr>
        </p:nvSpPr>
        <p:spPr>
          <a:xfrm>
            <a:off x="467544" y="404664"/>
            <a:ext cx="2880320" cy="1066800"/>
          </a:xfrm>
        </p:spPr>
        <p:txBody>
          <a:bodyPr>
            <a:noAutofit/>
          </a:bodyPr>
          <a:lstStyle/>
          <a:p>
            <a:r>
              <a:rPr lang="el-GR" sz="3200" dirty="0" smtClean="0">
                <a:solidFill>
                  <a:schemeClr val="bg1"/>
                </a:solidFill>
              </a:rPr>
              <a:t>Παλιά Βουλή</a:t>
            </a:r>
            <a:endParaRPr lang="el-GR" sz="3200" dirty="0">
              <a:solidFill>
                <a:schemeClr val="bg1"/>
              </a:solidFill>
            </a:endParaRPr>
          </a:p>
        </p:txBody>
      </p:sp>
      <p:pic>
        <p:nvPicPr>
          <p:cNvPr id="11266" name="Picture 2" descr="C:\Users\powerpc_laptop\Desktop\AUHNA\20171210_1125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566366" y="1122266"/>
            <a:ext cx="5740826" cy="4305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2058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owerpc_laptop\Desktop\AUHNA\20171210_1153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476667"/>
            <a:ext cx="4067944" cy="3050958"/>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powerpc_laptop\Desktop\AUHNA\20171210_1148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270466"/>
            <a:ext cx="4019356" cy="301451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powerpc_laptop\Desktop\AUHNA\20171210_1153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101" y="3476667"/>
            <a:ext cx="4067944" cy="305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26080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powerpc_laptop\Desktop\AUHNA\20171210_113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816" y="404664"/>
            <a:ext cx="3821894" cy="286642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13316" name="Picture 4" descr="C:\Users\powerpc_laptop\Desktop\AUHNA\20171210_1136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4302" y="469300"/>
            <a:ext cx="3649531" cy="2737148"/>
          </a:xfrm>
          <a:prstGeom prst="rect">
            <a:avLst/>
          </a:prstGeom>
          <a:noFill/>
          <a:scene3d>
            <a:camera prst="perspectiveLeft"/>
            <a:lightRig rig="threePt" dir="t"/>
          </a:scene3d>
          <a:extLst>
            <a:ext uri="{909E8E84-426E-40DD-AFC4-6F175D3DCCD1}">
              <a14:hiddenFill xmlns:a14="http://schemas.microsoft.com/office/drawing/2010/main">
                <a:solidFill>
                  <a:srgbClr val="FFFFFF"/>
                </a:solidFill>
              </a14:hiddenFill>
            </a:ext>
          </a:extLst>
        </p:spPr>
      </p:pic>
      <p:pic>
        <p:nvPicPr>
          <p:cNvPr id="13318" name="Picture 6" descr="C:\Users\powerpc_laptop\Desktop\AUHNA\20171210_1137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59" y="3573016"/>
            <a:ext cx="3759011" cy="281925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13319" name="Picture 7" descr="C:\Users\powerpc_laptop\Desktop\AUHNA\20171210_1137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4302" y="3655124"/>
            <a:ext cx="3649531" cy="2737149"/>
          </a:xfrm>
          <a:prstGeom prst="rect">
            <a:avLst/>
          </a:prstGeom>
          <a:noFill/>
          <a:scene3d>
            <a:camera prst="perspectiveLef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0094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user\Desktop\Αθήνα 2017\IMG_20171210_1132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8684" y="3068960"/>
            <a:ext cx="4575290" cy="343146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2" name="Picture 2" descr="C:\Users\user\Desktop\Αθήνα 2017\IMG_20171210_1153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9" y="332656"/>
            <a:ext cx="4668010" cy="35010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0715264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powerpc_laptop\Desktop\AUHNA\20171210_1234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257" y="3501008"/>
            <a:ext cx="2978216" cy="2233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340" name="Picture 4" descr="C:\Users\powerpc_laptop\Desktop\AUHNA\20171210_1234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234" y="3183888"/>
            <a:ext cx="2882114" cy="2161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341" name="Picture 5" descr="C:\Users\powerpc_laptop\Desktop\AUHNA\20171210_1254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560448"/>
            <a:ext cx="3535082" cy="2651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342" name="Picture 6" descr="C:\Users\powerpc_laptop\Desktop\AUHNA\20171210_1254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1" y="563693"/>
            <a:ext cx="3303773" cy="2477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2" name="Picture 2" descr="C:\Users\powerpc_laptop\Desktop\AUHNA\20171210_1410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2472" y="3783079"/>
            <a:ext cx="3058683" cy="2294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TextBox 7"/>
          <p:cNvSpPr txBox="1"/>
          <p:nvPr/>
        </p:nvSpPr>
        <p:spPr>
          <a:xfrm>
            <a:off x="323528" y="6021288"/>
            <a:ext cx="6264697" cy="584775"/>
          </a:xfrm>
          <a:prstGeom prst="rect">
            <a:avLst/>
          </a:prstGeom>
          <a:noFill/>
        </p:spPr>
        <p:txBody>
          <a:bodyPr wrap="square" rtlCol="0">
            <a:spAutoFit/>
          </a:bodyPr>
          <a:lstStyle/>
          <a:p>
            <a:r>
              <a:rPr lang="el-GR" sz="3200" dirty="0" smtClean="0">
                <a:solidFill>
                  <a:srgbClr val="070064"/>
                </a:solidFill>
              </a:rPr>
              <a:t>Μοναστηράκι για καφέ </a:t>
            </a:r>
            <a:r>
              <a:rPr lang="en-US" sz="3200" dirty="0" smtClean="0">
                <a:solidFill>
                  <a:srgbClr val="070064"/>
                </a:solidFill>
              </a:rPr>
              <a:t>&amp;</a:t>
            </a:r>
            <a:r>
              <a:rPr lang="el-GR" sz="3200" dirty="0" smtClean="0">
                <a:solidFill>
                  <a:srgbClr val="070064"/>
                </a:solidFill>
              </a:rPr>
              <a:t> φαγητό</a:t>
            </a:r>
            <a:endParaRPr lang="el-GR" sz="3200" dirty="0">
              <a:solidFill>
                <a:srgbClr val="070064"/>
              </a:solidFill>
            </a:endParaRPr>
          </a:p>
        </p:txBody>
      </p:sp>
    </p:spTree>
    <p:extLst>
      <p:ext uri="{BB962C8B-B14F-4D97-AF65-F5344CB8AC3E}">
        <p14:creationId xmlns:p14="http://schemas.microsoft.com/office/powerpoint/2010/main" val="43207550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5148064" y="908721"/>
            <a:ext cx="3528392" cy="5125496"/>
          </a:xfrm>
        </p:spPr>
        <p:txBody>
          <a:bodyPr>
            <a:normAutofit fontScale="92500" lnSpcReduction="20000"/>
          </a:bodyPr>
          <a:lstStyle/>
          <a:p>
            <a:endParaRPr lang="el-GR" dirty="0" smtClean="0"/>
          </a:p>
          <a:p>
            <a:pPr marL="0" indent="0">
              <a:buNone/>
            </a:pPr>
            <a:r>
              <a:rPr lang="el-GR" dirty="0" smtClean="0">
                <a:solidFill>
                  <a:srgbClr val="070064"/>
                </a:solidFill>
              </a:rPr>
              <a:t>Την </a:t>
            </a:r>
            <a:r>
              <a:rPr lang="el-GR" dirty="0">
                <a:solidFill>
                  <a:srgbClr val="070064"/>
                </a:solidFill>
              </a:rPr>
              <a:t>επιστροφή μας στο ξενοδοχείο ακολούθησαν οι «πολύωρες» προετοιμασίες (ειδικά των κοριτσιών) για τη βραδινή έξοδο στην περιοχή του </a:t>
            </a:r>
            <a:r>
              <a:rPr lang="el-GR" dirty="0" err="1">
                <a:solidFill>
                  <a:srgbClr val="070064"/>
                </a:solidFill>
              </a:rPr>
              <a:t>Ψυρρή</a:t>
            </a:r>
            <a:r>
              <a:rPr lang="el-GR" dirty="0">
                <a:solidFill>
                  <a:srgbClr val="070064"/>
                </a:solidFill>
              </a:rPr>
              <a:t> σε μια μουσική σκηνή με </a:t>
            </a:r>
            <a:r>
              <a:rPr lang="en-US" dirty="0">
                <a:solidFill>
                  <a:srgbClr val="070064"/>
                </a:solidFill>
              </a:rPr>
              <a:t>karaoke</a:t>
            </a:r>
            <a:r>
              <a:rPr lang="el-GR" dirty="0">
                <a:solidFill>
                  <a:srgbClr val="070064"/>
                </a:solidFill>
              </a:rPr>
              <a:t>. </a:t>
            </a:r>
            <a:endParaRPr lang="en-US" dirty="0" smtClean="0">
              <a:solidFill>
                <a:srgbClr val="070064"/>
              </a:solidFill>
            </a:endParaRPr>
          </a:p>
          <a:p>
            <a:pPr marL="0" indent="0" algn="just">
              <a:buNone/>
            </a:pPr>
            <a:r>
              <a:rPr lang="el-GR" dirty="0" smtClean="0">
                <a:solidFill>
                  <a:srgbClr val="070064"/>
                </a:solidFill>
              </a:rPr>
              <a:t>Η </a:t>
            </a:r>
            <a:r>
              <a:rPr lang="el-GR" dirty="0">
                <a:solidFill>
                  <a:srgbClr val="070064"/>
                </a:solidFill>
              </a:rPr>
              <a:t>έξοδος στέφθηκε με απόλυτη επιτυχία καθώς τα παιδιά </a:t>
            </a:r>
            <a:r>
              <a:rPr lang="el-GR" dirty="0" smtClean="0">
                <a:solidFill>
                  <a:srgbClr val="070064"/>
                </a:solidFill>
              </a:rPr>
              <a:t>ξεδίπλωσαν το ταλέντο τους και το </a:t>
            </a:r>
            <a:r>
              <a:rPr lang="el-GR" dirty="0">
                <a:solidFill>
                  <a:srgbClr val="070064"/>
                </a:solidFill>
              </a:rPr>
              <a:t>διασκέδασαν πολύ.</a:t>
            </a:r>
          </a:p>
          <a:p>
            <a:endParaRPr lang="el-GR" dirty="0"/>
          </a:p>
        </p:txBody>
      </p:sp>
      <p:pic>
        <p:nvPicPr>
          <p:cNvPr id="1026" name="Picture 2" descr="C:\Users\user\Desktop\Αθήνα 2017\IMG_20171209_2029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876" y="908720"/>
            <a:ext cx="3844123" cy="51254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9926910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548680"/>
            <a:ext cx="8229600" cy="5547320"/>
          </a:xfrm>
        </p:spPr>
        <p:txBody>
          <a:bodyPr>
            <a:normAutofit/>
          </a:bodyPr>
          <a:lstStyle/>
          <a:p>
            <a:pPr marL="0" indent="0" algn="just">
              <a:buNone/>
            </a:pPr>
            <a:r>
              <a:rPr lang="el-GR" dirty="0"/>
              <a:t> </a:t>
            </a:r>
            <a:endParaRPr lang="el-GR" dirty="0" smtClean="0"/>
          </a:p>
          <a:p>
            <a:pPr marL="0" indent="0" algn="just">
              <a:buNone/>
            </a:pPr>
            <a:r>
              <a:rPr lang="el-GR" dirty="0" smtClean="0">
                <a:solidFill>
                  <a:srgbClr val="070064"/>
                </a:solidFill>
              </a:rPr>
              <a:t> </a:t>
            </a:r>
          </a:p>
          <a:p>
            <a:pPr marL="0" indent="0" algn="just">
              <a:buNone/>
            </a:pPr>
            <a:r>
              <a:rPr lang="el-GR" dirty="0" smtClean="0">
                <a:solidFill>
                  <a:srgbClr val="070064"/>
                </a:solidFill>
              </a:rPr>
              <a:t>  Όπως </a:t>
            </a:r>
            <a:r>
              <a:rPr lang="el-GR" dirty="0">
                <a:solidFill>
                  <a:srgbClr val="070064"/>
                </a:solidFill>
              </a:rPr>
              <a:t>κάθε χρόνο, έτσι και φέτος, πραγματοποιήθηκε η εκδρομή της Γ΄ τάξης του 3</a:t>
            </a:r>
            <a:r>
              <a:rPr lang="el-GR" baseline="30000" dirty="0">
                <a:solidFill>
                  <a:srgbClr val="070064"/>
                </a:solidFill>
              </a:rPr>
              <a:t>ου</a:t>
            </a:r>
            <a:r>
              <a:rPr lang="el-GR" dirty="0">
                <a:solidFill>
                  <a:srgbClr val="070064"/>
                </a:solidFill>
              </a:rPr>
              <a:t> Γυμνασίου Κιλκίς στην Αθήνα, με αφορμή την επίσκεψη στη Βουλή των Ελλήνων. </a:t>
            </a:r>
            <a:endParaRPr lang="el-GR" dirty="0" smtClean="0">
              <a:solidFill>
                <a:srgbClr val="070064"/>
              </a:solidFill>
            </a:endParaRPr>
          </a:p>
          <a:p>
            <a:pPr marL="0" indent="0" algn="just">
              <a:buNone/>
            </a:pPr>
            <a:r>
              <a:rPr lang="el-GR" dirty="0" smtClean="0">
                <a:solidFill>
                  <a:srgbClr val="070064"/>
                </a:solidFill>
              </a:rPr>
              <a:t>    Αρχηγός </a:t>
            </a:r>
            <a:r>
              <a:rPr lang="el-GR" dirty="0">
                <a:solidFill>
                  <a:srgbClr val="070064"/>
                </a:solidFill>
              </a:rPr>
              <a:t>της εκδρομής ήταν ο κος Σιδηρόπουλος Θεόφιλος και συνοδοί καθηγητές των 67 μαθητών ήταν οι </a:t>
            </a:r>
            <a:r>
              <a:rPr lang="el-GR" dirty="0" err="1">
                <a:solidFill>
                  <a:srgbClr val="070064"/>
                </a:solidFill>
              </a:rPr>
              <a:t>Γκάσταρη</a:t>
            </a:r>
            <a:r>
              <a:rPr lang="el-GR" dirty="0">
                <a:solidFill>
                  <a:srgbClr val="070064"/>
                </a:solidFill>
              </a:rPr>
              <a:t> Ευσταθία, </a:t>
            </a:r>
            <a:r>
              <a:rPr lang="el-GR" dirty="0" err="1">
                <a:solidFill>
                  <a:srgbClr val="070064"/>
                </a:solidFill>
              </a:rPr>
              <a:t>Γλερίδου</a:t>
            </a:r>
            <a:r>
              <a:rPr lang="el-GR" dirty="0">
                <a:solidFill>
                  <a:srgbClr val="070064"/>
                </a:solidFill>
              </a:rPr>
              <a:t> Αφροδίτη, Δούκα Δέσποινα, </a:t>
            </a:r>
            <a:r>
              <a:rPr lang="el-GR" dirty="0" err="1">
                <a:solidFill>
                  <a:srgbClr val="070064"/>
                </a:solidFill>
              </a:rPr>
              <a:t>Καραχάλια</a:t>
            </a:r>
            <a:r>
              <a:rPr lang="el-GR" dirty="0">
                <a:solidFill>
                  <a:srgbClr val="070064"/>
                </a:solidFill>
              </a:rPr>
              <a:t> Δέσποινα, Μπακιρτζή Αναστασία</a:t>
            </a:r>
            <a:r>
              <a:rPr lang="el-GR" dirty="0"/>
              <a:t>.</a:t>
            </a:r>
          </a:p>
          <a:p>
            <a:pPr marL="0" indent="0">
              <a:buNone/>
            </a:pPr>
            <a:r>
              <a:rPr lang="en-US" dirty="0"/>
              <a:t> </a:t>
            </a:r>
            <a:endParaRPr lang="el-GR" dirty="0"/>
          </a:p>
        </p:txBody>
      </p:sp>
    </p:spTree>
    <p:extLst>
      <p:ext uri="{BB962C8B-B14F-4D97-AF65-F5344CB8AC3E}">
        <p14:creationId xmlns:p14="http://schemas.microsoft.com/office/powerpoint/2010/main" val="11997557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powerpc_laptop\Desktop\AUHNA\20171211_0907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04664"/>
            <a:ext cx="7901481" cy="592611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899592" y="4581128"/>
            <a:ext cx="7488832" cy="1569660"/>
          </a:xfrm>
          <a:prstGeom prst="rect">
            <a:avLst/>
          </a:prstGeom>
        </p:spPr>
        <p:txBody>
          <a:bodyPr wrap="square">
            <a:spAutoFit/>
          </a:bodyPr>
          <a:lstStyle/>
          <a:p>
            <a:pPr algn="just"/>
            <a:r>
              <a:rPr lang="el-GR" sz="2400" dirty="0">
                <a:solidFill>
                  <a:schemeClr val="bg1"/>
                </a:solidFill>
              </a:rPr>
              <a:t>Την επόμενη μέρα (Δευτέρα 11/12) μας περίμενε πολύ περπάτημα καθώς επισκεφτήκαμε το Παναθηναϊκό στάδιο και από κει το Ζάππειο, το Προεδρικό Μέγαρο και το Μέγαρο Μαξίμου. </a:t>
            </a:r>
          </a:p>
        </p:txBody>
      </p:sp>
      <p:sp>
        <p:nvSpPr>
          <p:cNvPr id="3" name="Ορθογώνιο 2"/>
          <p:cNvSpPr/>
          <p:nvPr/>
        </p:nvSpPr>
        <p:spPr>
          <a:xfrm>
            <a:off x="3851920" y="404664"/>
            <a:ext cx="2448272" cy="584775"/>
          </a:xfrm>
          <a:prstGeom prst="rect">
            <a:avLst/>
          </a:prstGeom>
        </p:spPr>
        <p:txBody>
          <a:bodyPr wrap="square">
            <a:spAutoFit/>
          </a:bodyPr>
          <a:lstStyle/>
          <a:p>
            <a:r>
              <a:rPr lang="el-GR" sz="3200" b="1" dirty="0">
                <a:solidFill>
                  <a:schemeClr val="bg1"/>
                </a:solidFill>
              </a:rPr>
              <a:t>11/12/2017</a:t>
            </a:r>
          </a:p>
        </p:txBody>
      </p:sp>
    </p:spTree>
    <p:extLst>
      <p:ext uri="{BB962C8B-B14F-4D97-AF65-F5344CB8AC3E}">
        <p14:creationId xmlns:p14="http://schemas.microsoft.com/office/powerpoint/2010/main" val="34803509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716016" y="3429000"/>
            <a:ext cx="4155263" cy="3115976"/>
          </a:xfrm>
          <a:prstGeom prst="rect">
            <a:avLst/>
          </a:prstGeom>
        </p:spPr>
      </p:pic>
      <p:pic>
        <p:nvPicPr>
          <p:cNvPr id="6" name="Θέση περιεχομένου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7901" y="309148"/>
            <a:ext cx="4059238" cy="3043968"/>
          </a:xfrm>
          <a:prstGeom prst="rect">
            <a:avLst/>
          </a:prstGeom>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0781" y="500869"/>
            <a:ext cx="3563888" cy="2672916"/>
          </a:xfrm>
          <a:prstGeom prst="rect">
            <a:avLst/>
          </a:prstGeom>
        </p:spPr>
      </p:pic>
      <p:sp>
        <p:nvSpPr>
          <p:cNvPr id="10" name="Τίτλος 3"/>
          <p:cNvSpPr>
            <a:spLocks noGrp="1"/>
          </p:cNvSpPr>
          <p:nvPr>
            <p:ph type="title"/>
          </p:nvPr>
        </p:nvSpPr>
        <p:spPr>
          <a:xfrm>
            <a:off x="467544" y="260648"/>
            <a:ext cx="8229600" cy="792088"/>
          </a:xfrm>
        </p:spPr>
        <p:txBody>
          <a:bodyPr/>
          <a:lstStyle/>
          <a:p>
            <a:pPr algn="ctr"/>
            <a:r>
              <a:rPr lang="el-GR" b="1" dirty="0" smtClean="0"/>
              <a:t>Παναθηναϊκό Στάδιο</a:t>
            </a:r>
            <a:endParaRPr lang="el-GR" b="1" dirty="0"/>
          </a:p>
        </p:txBody>
      </p:sp>
      <p:pic>
        <p:nvPicPr>
          <p:cNvPr id="6146" name="Picture 2" descr="C:\Users\user\Desktop\Αθήνα 2017\IMG_20171211_0912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7" y="3573016"/>
            <a:ext cx="3611893" cy="270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69652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644008" y="620688"/>
            <a:ext cx="3312368" cy="792088"/>
          </a:xfrm>
        </p:spPr>
        <p:txBody>
          <a:bodyPr>
            <a:normAutofit/>
          </a:bodyPr>
          <a:lstStyle/>
          <a:p>
            <a:r>
              <a:rPr lang="el-GR" sz="3200" dirty="0" smtClean="0">
                <a:solidFill>
                  <a:srgbClr val="070064"/>
                </a:solidFill>
              </a:rPr>
              <a:t>Ζάππειο Μέγαρο</a:t>
            </a:r>
            <a:endParaRPr lang="el-GR" sz="3200" dirty="0">
              <a:solidFill>
                <a:srgbClr val="070064"/>
              </a:solidFill>
            </a:endParaRPr>
          </a:p>
        </p:txBody>
      </p:sp>
      <p:pic>
        <p:nvPicPr>
          <p:cNvPr id="16386" name="Picture 2" descr="C:\Users\powerpc_laptop\Desktop\AUHNA\20171211_092442.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rot="5400000">
            <a:off x="-295504" y="807672"/>
            <a:ext cx="4952256" cy="371419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 name="Θέση περιεχομένου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2204864"/>
            <a:ext cx="5768274" cy="4325551"/>
          </a:xfrm>
          <a:prstGeom prst="rect">
            <a:avLst/>
          </a:prstGeom>
          <a:effectLst>
            <a:softEdge rad="317500"/>
          </a:effectLst>
        </p:spPr>
      </p:pic>
    </p:spTree>
    <p:extLst>
      <p:ext uri="{BB962C8B-B14F-4D97-AF65-F5344CB8AC3E}">
        <p14:creationId xmlns:p14="http://schemas.microsoft.com/office/powerpoint/2010/main" val="42315240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861048"/>
            <a:ext cx="3419872" cy="25649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564" y="620688"/>
            <a:ext cx="3384376" cy="25382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170" name="Picture 2" descr="C:\Users\user\Desktop\Αθήνα 2017\IMG_20171211_0933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5" y="476672"/>
            <a:ext cx="4521157" cy="60282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57319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sz="quarter" idx="1"/>
          </p:nvPr>
        </p:nvSpPr>
        <p:spPr>
          <a:xfrm>
            <a:off x="457200" y="457200"/>
            <a:ext cx="8291264" cy="2755776"/>
          </a:xfrm>
        </p:spPr>
        <p:txBody>
          <a:bodyPr>
            <a:normAutofit/>
          </a:bodyPr>
          <a:lstStyle/>
          <a:p>
            <a:pPr marL="0" indent="0" algn="just">
              <a:buNone/>
            </a:pPr>
            <a:r>
              <a:rPr lang="el-GR" dirty="0">
                <a:solidFill>
                  <a:srgbClr val="070064"/>
                </a:solidFill>
              </a:rPr>
              <a:t>Στη συνέχεια ξεναγηθήκαμε στο Μουσείο της Ακρόπολης και μετά έχοντας σύμμαχο τον καιρό ανεβήκαμε όλοι μαζί στον Ιερό Βράχο της Ακρόπολης όπου θαυμάσαμε τα διαχρονικά μνημεία και την υπέροχη πανοραμική θέα όλης της </a:t>
            </a:r>
            <a:r>
              <a:rPr lang="el-GR" dirty="0" smtClean="0">
                <a:solidFill>
                  <a:srgbClr val="070064"/>
                </a:solidFill>
              </a:rPr>
              <a:t>Αθήνας</a:t>
            </a:r>
            <a:endParaRPr lang="el-GR" dirty="0">
              <a:solidFill>
                <a:srgbClr val="070064"/>
              </a:solidFill>
            </a:endParaRPr>
          </a:p>
          <a:p>
            <a:pPr marL="0" indent="0" algn="just">
              <a:buNone/>
            </a:pPr>
            <a:r>
              <a:rPr lang="el-GR" dirty="0">
                <a:solidFill>
                  <a:srgbClr val="070064"/>
                </a:solidFill>
              </a:rPr>
              <a:t>     </a:t>
            </a:r>
          </a:p>
        </p:txBody>
      </p:sp>
      <p:pic>
        <p:nvPicPr>
          <p:cNvPr id="5" name="Θέση περιεχομένου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2420888"/>
            <a:ext cx="5328592" cy="3996444"/>
          </a:xfrm>
          <a:prstGeom prst="rect">
            <a:avLst/>
          </a:prstGeom>
          <a:effectLst>
            <a:glow rad="228600">
              <a:schemeClr val="accent3">
                <a:lumMod val="60000"/>
                <a:lumOff val="40000"/>
                <a:alpha val="40000"/>
              </a:schemeClr>
            </a:glow>
          </a:effectLst>
        </p:spPr>
      </p:pic>
      <p:sp>
        <p:nvSpPr>
          <p:cNvPr id="6" name="TextBox 5"/>
          <p:cNvSpPr txBox="1"/>
          <p:nvPr/>
        </p:nvSpPr>
        <p:spPr>
          <a:xfrm>
            <a:off x="539552" y="5949280"/>
            <a:ext cx="2664296" cy="523220"/>
          </a:xfrm>
          <a:prstGeom prst="rect">
            <a:avLst/>
          </a:prstGeom>
          <a:noFill/>
        </p:spPr>
        <p:txBody>
          <a:bodyPr wrap="square" rtlCol="0">
            <a:spAutoFit/>
          </a:bodyPr>
          <a:lstStyle/>
          <a:p>
            <a:r>
              <a:rPr lang="el-GR" sz="2800" dirty="0" smtClean="0">
                <a:solidFill>
                  <a:srgbClr val="070064"/>
                </a:solidFill>
              </a:rPr>
              <a:t>Καρυάτιδες</a:t>
            </a:r>
            <a:r>
              <a:rPr lang="el-GR" dirty="0" smtClean="0"/>
              <a:t> </a:t>
            </a:r>
            <a:endParaRPr lang="el-GR" dirty="0"/>
          </a:p>
        </p:txBody>
      </p:sp>
    </p:spTree>
    <p:extLst>
      <p:ext uri="{BB962C8B-B14F-4D97-AF65-F5344CB8AC3E}">
        <p14:creationId xmlns:p14="http://schemas.microsoft.com/office/powerpoint/2010/main" val="114353279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Αθήνα 2017\IMG_20171211_1157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644" y="260648"/>
            <a:ext cx="8424936" cy="631870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533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27584" y="476672"/>
            <a:ext cx="7560840" cy="5669772"/>
          </a:xfrm>
          <a:prstGeom prst="rect">
            <a:avLst/>
          </a:prstGeom>
        </p:spPr>
      </p:pic>
      <p:sp>
        <p:nvSpPr>
          <p:cNvPr id="7" name="TextBox 6"/>
          <p:cNvSpPr txBox="1"/>
          <p:nvPr/>
        </p:nvSpPr>
        <p:spPr>
          <a:xfrm>
            <a:off x="1547664" y="1052736"/>
            <a:ext cx="6048672" cy="461665"/>
          </a:xfrm>
          <a:prstGeom prst="rect">
            <a:avLst/>
          </a:prstGeom>
          <a:noFill/>
        </p:spPr>
        <p:txBody>
          <a:bodyPr wrap="square" rtlCol="0">
            <a:spAutoFit/>
          </a:bodyPr>
          <a:lstStyle/>
          <a:p>
            <a:pPr algn="ctr"/>
            <a:r>
              <a:rPr lang="el-GR" sz="2400" b="1" dirty="0">
                <a:solidFill>
                  <a:srgbClr val="070064"/>
                </a:solidFill>
              </a:rPr>
              <a:t>Ωδείο </a:t>
            </a:r>
            <a:r>
              <a:rPr lang="el-GR" sz="2400" b="1" dirty="0" err="1">
                <a:solidFill>
                  <a:srgbClr val="070064"/>
                </a:solidFill>
              </a:rPr>
              <a:t>Ηρώδου</a:t>
            </a:r>
            <a:r>
              <a:rPr lang="el-GR" sz="2400" b="1" dirty="0">
                <a:solidFill>
                  <a:srgbClr val="070064"/>
                </a:solidFill>
              </a:rPr>
              <a:t> του Αττικού</a:t>
            </a:r>
            <a:r>
              <a:rPr lang="el-GR" sz="2400" dirty="0">
                <a:solidFill>
                  <a:srgbClr val="070064"/>
                </a:solidFill>
              </a:rPr>
              <a:t> </a:t>
            </a:r>
            <a:r>
              <a:rPr lang="el-GR" sz="2400" dirty="0" smtClean="0">
                <a:solidFill>
                  <a:srgbClr val="070064"/>
                </a:solidFill>
              </a:rPr>
              <a:t>- </a:t>
            </a:r>
            <a:r>
              <a:rPr lang="el-GR" sz="2400" b="1" dirty="0" smtClean="0">
                <a:solidFill>
                  <a:srgbClr val="070064"/>
                </a:solidFill>
              </a:rPr>
              <a:t>Ηρώδειο</a:t>
            </a:r>
            <a:endParaRPr lang="el-GR" sz="2400" dirty="0">
              <a:solidFill>
                <a:srgbClr val="070064"/>
              </a:solidFill>
            </a:endParaRPr>
          </a:p>
        </p:txBody>
      </p:sp>
    </p:spTree>
    <p:extLst>
      <p:ext uri="{BB962C8B-B14F-4D97-AF65-F5344CB8AC3E}">
        <p14:creationId xmlns:p14="http://schemas.microsoft.com/office/powerpoint/2010/main" val="361493098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755576" y="404664"/>
            <a:ext cx="7848872" cy="5885763"/>
          </a:xfrm>
          <a:prstGeom prst="rect">
            <a:avLst/>
          </a:prstGeom>
        </p:spPr>
      </p:pic>
      <p:sp>
        <p:nvSpPr>
          <p:cNvPr id="10" name="TextBox 9"/>
          <p:cNvSpPr txBox="1"/>
          <p:nvPr/>
        </p:nvSpPr>
        <p:spPr>
          <a:xfrm>
            <a:off x="2843808" y="476672"/>
            <a:ext cx="3672408" cy="584775"/>
          </a:xfrm>
          <a:prstGeom prst="rect">
            <a:avLst/>
          </a:prstGeom>
          <a:noFill/>
        </p:spPr>
        <p:txBody>
          <a:bodyPr wrap="square" rtlCol="0">
            <a:spAutoFit/>
          </a:bodyPr>
          <a:lstStyle/>
          <a:p>
            <a:pPr algn="ctr"/>
            <a:r>
              <a:rPr lang="el-GR" sz="3200" b="1" dirty="0" smtClean="0">
                <a:solidFill>
                  <a:schemeClr val="bg1"/>
                </a:solidFill>
              </a:rPr>
              <a:t>Προπύλαια</a:t>
            </a:r>
            <a:r>
              <a:rPr lang="el-GR" sz="3200" dirty="0" smtClean="0">
                <a:solidFill>
                  <a:schemeClr val="bg1"/>
                </a:solidFill>
              </a:rPr>
              <a:t> </a:t>
            </a:r>
            <a:endParaRPr lang="el-GR" sz="3200" dirty="0">
              <a:solidFill>
                <a:schemeClr val="bg1"/>
              </a:solidFill>
            </a:endParaRPr>
          </a:p>
        </p:txBody>
      </p:sp>
    </p:spTree>
    <p:extLst>
      <p:ext uri="{BB962C8B-B14F-4D97-AF65-F5344CB8AC3E}">
        <p14:creationId xmlns:p14="http://schemas.microsoft.com/office/powerpoint/2010/main" val="13400781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95536" y="260648"/>
            <a:ext cx="4808022" cy="3605471"/>
          </a:xfrm>
          <a:prstGeom prst="rect">
            <a:avLst/>
          </a:prstGeom>
        </p:spPr>
      </p:pic>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3212976"/>
            <a:ext cx="4608512" cy="3456384"/>
          </a:xfrm>
          <a:prstGeom prst="rect">
            <a:avLst/>
          </a:prstGeom>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764704"/>
            <a:ext cx="4055435" cy="3041576"/>
          </a:xfrm>
          <a:prstGeom prst="rect">
            <a:avLst/>
          </a:prstGeom>
        </p:spPr>
      </p:pic>
    </p:spTree>
    <p:extLst>
      <p:ext uri="{BB962C8B-B14F-4D97-AF65-F5344CB8AC3E}">
        <p14:creationId xmlns:p14="http://schemas.microsoft.com/office/powerpoint/2010/main" val="292686534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395536" y="260648"/>
            <a:ext cx="2952328" cy="648072"/>
          </a:xfrm>
        </p:spPr>
        <p:txBody>
          <a:bodyPr>
            <a:normAutofit/>
          </a:bodyPr>
          <a:lstStyle/>
          <a:p>
            <a:r>
              <a:rPr lang="el-GR" sz="3200" dirty="0" err="1" smtClean="0">
                <a:solidFill>
                  <a:srgbClr val="070064"/>
                </a:solidFill>
              </a:rPr>
              <a:t>Ερέχθειο</a:t>
            </a:r>
            <a:endParaRPr lang="el-GR" sz="3200" dirty="0">
              <a:solidFill>
                <a:srgbClr val="070064"/>
              </a:solidFill>
            </a:endParaRPr>
          </a:p>
        </p:txBody>
      </p:sp>
      <p:pic>
        <p:nvPicPr>
          <p:cNvPr id="5" name="Θέση περιεχομένου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835696" y="1196752"/>
            <a:ext cx="7009839" cy="5256584"/>
          </a:xfrm>
          <a:prstGeom prst="rect">
            <a:avLst/>
          </a:prstGeom>
        </p:spPr>
      </p:pic>
    </p:spTree>
    <p:extLst>
      <p:ext uri="{BB962C8B-B14F-4D97-AF65-F5344CB8AC3E}">
        <p14:creationId xmlns:p14="http://schemas.microsoft.com/office/powerpoint/2010/main" val="175146043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Αποτέλεσμα εικόνας για ιλλισοσ hot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773255"/>
            <a:ext cx="4702977" cy="35272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Box 6"/>
          <p:cNvSpPr txBox="1"/>
          <p:nvPr/>
        </p:nvSpPr>
        <p:spPr>
          <a:xfrm>
            <a:off x="538741" y="119269"/>
            <a:ext cx="7992887" cy="1384995"/>
          </a:xfrm>
          <a:prstGeom prst="rect">
            <a:avLst/>
          </a:prstGeom>
          <a:noFill/>
        </p:spPr>
        <p:txBody>
          <a:bodyPr wrap="square" rtlCol="0">
            <a:spAutoFit/>
          </a:bodyPr>
          <a:lstStyle/>
          <a:p>
            <a:pPr algn="ctr"/>
            <a:r>
              <a:rPr lang="el-GR" sz="2600" dirty="0" smtClean="0">
                <a:solidFill>
                  <a:srgbClr val="070064"/>
                </a:solidFill>
              </a:rPr>
              <a:t> </a:t>
            </a:r>
            <a:r>
              <a:rPr lang="el-GR" sz="3200" b="1" dirty="0" smtClean="0">
                <a:solidFill>
                  <a:schemeClr val="bg1"/>
                </a:solidFill>
              </a:rPr>
              <a:t>9 /12/2017</a:t>
            </a:r>
            <a:endParaRPr lang="en-US" sz="3200" dirty="0" smtClean="0">
              <a:solidFill>
                <a:srgbClr val="070064"/>
              </a:solidFill>
            </a:endParaRPr>
          </a:p>
          <a:p>
            <a:pPr algn="ctr"/>
            <a:r>
              <a:rPr lang="el-GR" sz="2600" dirty="0" smtClean="0">
                <a:solidFill>
                  <a:srgbClr val="070064"/>
                </a:solidFill>
              </a:rPr>
              <a:t>Ξεκινήσαμε το Σάββατο 9/12 με σύμμαχο τον καλό καιρό και έναν υπομονετικό οδηγό τον </a:t>
            </a:r>
            <a:r>
              <a:rPr lang="el-GR" sz="2600" dirty="0">
                <a:solidFill>
                  <a:srgbClr val="070064"/>
                </a:solidFill>
              </a:rPr>
              <a:t>κ</a:t>
            </a:r>
            <a:r>
              <a:rPr lang="el-GR" sz="2600" dirty="0" smtClean="0">
                <a:solidFill>
                  <a:srgbClr val="070064"/>
                </a:solidFill>
              </a:rPr>
              <a:t>. Αλεξανδρίδη </a:t>
            </a:r>
          </a:p>
        </p:txBody>
      </p:sp>
      <p:sp>
        <p:nvSpPr>
          <p:cNvPr id="9" name="TextBox 8"/>
          <p:cNvSpPr txBox="1"/>
          <p:nvPr/>
        </p:nvSpPr>
        <p:spPr>
          <a:xfrm>
            <a:off x="542502" y="5379426"/>
            <a:ext cx="7992887" cy="1292662"/>
          </a:xfrm>
          <a:prstGeom prst="rect">
            <a:avLst/>
          </a:prstGeom>
          <a:noFill/>
        </p:spPr>
        <p:txBody>
          <a:bodyPr wrap="square" rtlCol="0">
            <a:spAutoFit/>
          </a:bodyPr>
          <a:lstStyle/>
          <a:p>
            <a:pPr algn="ctr"/>
            <a:r>
              <a:rPr lang="el-GR" sz="2600" dirty="0" smtClean="0">
                <a:solidFill>
                  <a:srgbClr val="070064"/>
                </a:solidFill>
              </a:rPr>
              <a:t>Μετά από ένα πολύωρο ταξίδι</a:t>
            </a:r>
            <a:r>
              <a:rPr lang="en-US" sz="2600" dirty="0" smtClean="0">
                <a:solidFill>
                  <a:srgbClr val="070064"/>
                </a:solidFill>
              </a:rPr>
              <a:t> </a:t>
            </a:r>
            <a:r>
              <a:rPr lang="el-GR" sz="2600" dirty="0" smtClean="0">
                <a:solidFill>
                  <a:srgbClr val="070064"/>
                </a:solidFill>
              </a:rPr>
              <a:t> φτάσαμε στην Αθήνα όπου τακτοποιηθήκαμε στο ξενοδοχείο μας </a:t>
            </a:r>
            <a:endParaRPr lang="en-US" sz="2600" dirty="0" smtClean="0">
              <a:solidFill>
                <a:srgbClr val="070064"/>
              </a:solidFill>
            </a:endParaRPr>
          </a:p>
          <a:p>
            <a:pPr algn="ctr"/>
            <a:r>
              <a:rPr lang="en-US" sz="2600" dirty="0" smtClean="0">
                <a:solidFill>
                  <a:srgbClr val="070064"/>
                </a:solidFill>
              </a:rPr>
              <a:t>ILISSOS HOTEL</a:t>
            </a:r>
            <a:r>
              <a:rPr lang="en-US" sz="2600" dirty="0">
                <a:solidFill>
                  <a:srgbClr val="070064"/>
                </a:solidFill>
              </a:rPr>
              <a:t> </a:t>
            </a:r>
            <a:r>
              <a:rPr lang="el-GR" sz="2600" dirty="0" smtClean="0">
                <a:solidFill>
                  <a:srgbClr val="070064"/>
                </a:solidFill>
              </a:rPr>
              <a:t>στο Κουκάκι</a:t>
            </a:r>
            <a:endParaRPr lang="el-GR" sz="2600" dirty="0">
              <a:solidFill>
                <a:srgbClr val="070064"/>
              </a:solidFill>
            </a:endParaRPr>
          </a:p>
        </p:txBody>
      </p:sp>
    </p:spTree>
    <p:extLst>
      <p:ext uri="{BB962C8B-B14F-4D97-AF65-F5344CB8AC3E}">
        <p14:creationId xmlns:p14="http://schemas.microsoft.com/office/powerpoint/2010/main" val="40545458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23528" y="260648"/>
            <a:ext cx="6248400" cy="4685591"/>
          </a:xfrm>
          <a:prstGeom prst="rect">
            <a:avLst/>
          </a:prstGeom>
        </p:spPr>
      </p:pic>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4005064"/>
            <a:ext cx="3312368" cy="2484276"/>
          </a:xfrm>
          <a:prstGeom prst="rect">
            <a:avLst/>
          </a:prstGeom>
        </p:spPr>
      </p:pic>
      <p:sp>
        <p:nvSpPr>
          <p:cNvPr id="2" name="TextBox 1"/>
          <p:cNvSpPr txBox="1"/>
          <p:nvPr/>
        </p:nvSpPr>
        <p:spPr>
          <a:xfrm>
            <a:off x="683568" y="5589240"/>
            <a:ext cx="4896544" cy="584775"/>
          </a:xfrm>
          <a:prstGeom prst="rect">
            <a:avLst/>
          </a:prstGeom>
          <a:noFill/>
        </p:spPr>
        <p:txBody>
          <a:bodyPr wrap="square" rtlCol="0">
            <a:spAutoFit/>
          </a:bodyPr>
          <a:lstStyle/>
          <a:p>
            <a:pPr algn="ctr"/>
            <a:r>
              <a:rPr lang="el-GR" sz="3200" b="1" dirty="0" smtClean="0">
                <a:solidFill>
                  <a:srgbClr val="070064"/>
                </a:solidFill>
              </a:rPr>
              <a:t>Παρθενώνας</a:t>
            </a:r>
            <a:endParaRPr lang="el-GR" sz="3200" b="1" dirty="0">
              <a:solidFill>
                <a:srgbClr val="070064"/>
              </a:solidFill>
            </a:endParaRPr>
          </a:p>
        </p:txBody>
      </p:sp>
    </p:spTree>
    <p:extLst>
      <p:ext uri="{BB962C8B-B14F-4D97-AF65-F5344CB8AC3E}">
        <p14:creationId xmlns:p14="http://schemas.microsoft.com/office/powerpoint/2010/main" val="32203095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Εικόνα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2204864"/>
            <a:ext cx="5879637" cy="4409728"/>
          </a:xfrm>
          <a:prstGeom prst="rect">
            <a:avLst/>
          </a:prstGeom>
        </p:spPr>
      </p:pic>
      <p:pic>
        <p:nvPicPr>
          <p:cNvPr id="15" name="Εικόνα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260648"/>
            <a:ext cx="4128459" cy="3096344"/>
          </a:xfrm>
          <a:prstGeom prst="rect">
            <a:avLst/>
          </a:prstGeom>
        </p:spPr>
      </p:pic>
    </p:spTree>
    <p:extLst>
      <p:ext uri="{BB962C8B-B14F-4D97-AF65-F5344CB8AC3E}">
        <p14:creationId xmlns:p14="http://schemas.microsoft.com/office/powerpoint/2010/main" val="256973834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971600" y="332656"/>
            <a:ext cx="7560840" cy="5677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50938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3392996"/>
            <a:ext cx="4248472" cy="3186354"/>
          </a:xfrm>
          <a:prstGeom prst="rect">
            <a:avLst/>
          </a:prstGeom>
        </p:spPr>
      </p:pic>
      <p:sp>
        <p:nvSpPr>
          <p:cNvPr id="4" name="Τίτλος 3"/>
          <p:cNvSpPr>
            <a:spLocks noGrp="1"/>
          </p:cNvSpPr>
          <p:nvPr>
            <p:ph type="title"/>
          </p:nvPr>
        </p:nvSpPr>
        <p:spPr>
          <a:xfrm>
            <a:off x="6084168" y="548680"/>
            <a:ext cx="1981200" cy="1066800"/>
          </a:xfrm>
        </p:spPr>
        <p:txBody>
          <a:bodyPr/>
          <a:lstStyle/>
          <a:p>
            <a:endParaRPr lang="el-GR"/>
          </a:p>
        </p:txBody>
      </p:sp>
      <p:pic>
        <p:nvPicPr>
          <p:cNvPr id="10" name="Εικόνα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60648"/>
            <a:ext cx="4920547" cy="3690410"/>
          </a:xfrm>
          <a:prstGeom prst="rect">
            <a:avLst/>
          </a:prstGeom>
        </p:spPr>
      </p:pic>
      <p:pic>
        <p:nvPicPr>
          <p:cNvPr id="12" name="Θέση περιεχομένου 4"/>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5436096" y="476672"/>
            <a:ext cx="3528392" cy="2646294"/>
          </a:xfrm>
        </p:spPr>
      </p:pic>
      <p:sp>
        <p:nvSpPr>
          <p:cNvPr id="13" name="TextBox 12"/>
          <p:cNvSpPr txBox="1"/>
          <p:nvPr/>
        </p:nvSpPr>
        <p:spPr>
          <a:xfrm>
            <a:off x="251520" y="4365104"/>
            <a:ext cx="4392488" cy="1077218"/>
          </a:xfrm>
          <a:prstGeom prst="rect">
            <a:avLst/>
          </a:prstGeom>
          <a:noFill/>
        </p:spPr>
        <p:txBody>
          <a:bodyPr wrap="square" rtlCol="0">
            <a:spAutoFit/>
          </a:bodyPr>
          <a:lstStyle/>
          <a:p>
            <a:r>
              <a:rPr lang="el-GR" sz="3200" dirty="0" smtClean="0">
                <a:solidFill>
                  <a:srgbClr val="070064"/>
                </a:solidFill>
              </a:rPr>
              <a:t>Η γαλανόλευκη στο βράχο της Ακρόπολης </a:t>
            </a:r>
            <a:endParaRPr lang="el-GR" sz="3200" dirty="0">
              <a:solidFill>
                <a:srgbClr val="070064"/>
              </a:solidFill>
            </a:endParaRPr>
          </a:p>
        </p:txBody>
      </p:sp>
    </p:spTree>
    <p:extLst>
      <p:ext uri="{BB962C8B-B14F-4D97-AF65-F5344CB8AC3E}">
        <p14:creationId xmlns:p14="http://schemas.microsoft.com/office/powerpoint/2010/main" val="24237803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Αθήνα 2017\IMG_20171211_131500_HD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61281"/>
            <a:ext cx="7920880" cy="59406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Τίτλος 3"/>
          <p:cNvSpPr>
            <a:spLocks noGrp="1"/>
          </p:cNvSpPr>
          <p:nvPr>
            <p:ph type="title"/>
          </p:nvPr>
        </p:nvSpPr>
        <p:spPr>
          <a:xfrm>
            <a:off x="2699792" y="476672"/>
            <a:ext cx="4824536" cy="1066800"/>
          </a:xfrm>
        </p:spPr>
        <p:txBody>
          <a:bodyPr>
            <a:noAutofit/>
          </a:bodyPr>
          <a:lstStyle/>
          <a:p>
            <a:r>
              <a:rPr lang="el-GR" sz="3200" dirty="0" smtClean="0">
                <a:solidFill>
                  <a:srgbClr val="070064"/>
                </a:solidFill>
              </a:rPr>
              <a:t>Θέατρο του Διονύσου</a:t>
            </a:r>
            <a:endParaRPr lang="el-GR" sz="3200" dirty="0">
              <a:solidFill>
                <a:srgbClr val="070064"/>
              </a:solidFill>
            </a:endParaRPr>
          </a:p>
        </p:txBody>
      </p:sp>
    </p:spTree>
    <p:extLst>
      <p:ext uri="{BB962C8B-B14F-4D97-AF65-F5344CB8AC3E}">
        <p14:creationId xmlns:p14="http://schemas.microsoft.com/office/powerpoint/2010/main" val="170900020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sz="quarter" idx="1"/>
          </p:nvPr>
        </p:nvSpPr>
        <p:spPr>
          <a:xfrm>
            <a:off x="1403648" y="1628800"/>
            <a:ext cx="6248400" cy="3619872"/>
          </a:xfrm>
        </p:spPr>
        <p:txBody>
          <a:bodyPr>
            <a:normAutofit lnSpcReduction="10000"/>
          </a:bodyPr>
          <a:lstStyle/>
          <a:p>
            <a:pPr marL="0" indent="0" algn="just">
              <a:buNone/>
            </a:pPr>
            <a:r>
              <a:rPr lang="el-GR" dirty="0" smtClean="0">
                <a:solidFill>
                  <a:srgbClr val="070064"/>
                </a:solidFill>
              </a:rPr>
              <a:t>     Μετά </a:t>
            </a:r>
            <a:r>
              <a:rPr lang="el-GR" dirty="0">
                <a:solidFill>
                  <a:srgbClr val="070064"/>
                </a:solidFill>
              </a:rPr>
              <a:t>από ένα σύντομο γεύμα στο ξενοδοχείο, το απόγευμα ξεχυθήκαμε ξανά στο Μοναστηράκι και στον εμπορικό δρόμο της Ερμού για ψώνια και αναμνηστικά. </a:t>
            </a:r>
            <a:endParaRPr lang="el-GR" dirty="0" smtClean="0">
              <a:solidFill>
                <a:srgbClr val="070064"/>
              </a:solidFill>
            </a:endParaRPr>
          </a:p>
          <a:p>
            <a:pPr marL="0" indent="0" algn="just">
              <a:buNone/>
            </a:pPr>
            <a:r>
              <a:rPr lang="el-GR" dirty="0" smtClean="0">
                <a:solidFill>
                  <a:srgbClr val="070064"/>
                </a:solidFill>
              </a:rPr>
              <a:t>     Το </a:t>
            </a:r>
            <a:r>
              <a:rPr lang="el-GR" dirty="0">
                <a:solidFill>
                  <a:srgbClr val="070064"/>
                </a:solidFill>
              </a:rPr>
              <a:t>βράδυ διασκεδάσαμε πάλι στην περιοχή του </a:t>
            </a:r>
            <a:r>
              <a:rPr lang="el-GR" dirty="0" err="1">
                <a:solidFill>
                  <a:srgbClr val="070064"/>
                </a:solidFill>
              </a:rPr>
              <a:t>Ψυρρή</a:t>
            </a:r>
            <a:r>
              <a:rPr lang="el-GR" dirty="0">
                <a:solidFill>
                  <a:srgbClr val="070064"/>
                </a:solidFill>
              </a:rPr>
              <a:t>, σε μια μουσική ταβέρνα με ελληνικό πρόγραμμα, με πολύ κέφι και χορό.</a:t>
            </a:r>
          </a:p>
          <a:p>
            <a:endParaRPr lang="el-GR" dirty="0"/>
          </a:p>
        </p:txBody>
      </p:sp>
    </p:spTree>
    <p:extLst>
      <p:ext uri="{BB962C8B-B14F-4D97-AF65-F5344CB8AC3E}">
        <p14:creationId xmlns:p14="http://schemas.microsoft.com/office/powerpoint/2010/main" val="203231681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owerpc_laptop\Desktop\AUHNA\20171211_232010.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692696"/>
            <a:ext cx="7008779" cy="52565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1927720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653951" y="5197103"/>
            <a:ext cx="8229600" cy="1802885"/>
          </a:xfrm>
        </p:spPr>
        <p:txBody>
          <a:bodyPr/>
          <a:lstStyle/>
          <a:p>
            <a:pPr marL="0" indent="0">
              <a:buNone/>
            </a:pPr>
            <a:r>
              <a:rPr lang="el-GR" dirty="0" smtClean="0">
                <a:solidFill>
                  <a:srgbClr val="070064"/>
                </a:solidFill>
              </a:rPr>
              <a:t>Την </a:t>
            </a:r>
            <a:r>
              <a:rPr lang="el-GR" dirty="0">
                <a:solidFill>
                  <a:srgbClr val="070064"/>
                </a:solidFill>
              </a:rPr>
              <a:t>τελευταία μέρα  (Τρίτη 12/12) επισκεφτήκαμε το Ίδρυμα Σταύρος Νιάρχος όπου ξεναγηθήκαμε στους εσωτερικούς του χώρους καθώς και στους κήπους του. </a:t>
            </a:r>
            <a:endParaRPr lang="el-GR" dirty="0" smtClean="0">
              <a:solidFill>
                <a:srgbClr val="070064"/>
              </a:solidFill>
            </a:endParaRPr>
          </a:p>
        </p:txBody>
      </p:sp>
      <p:sp>
        <p:nvSpPr>
          <p:cNvPr id="3" name="Τίτλος 2"/>
          <p:cNvSpPr>
            <a:spLocks noGrp="1"/>
          </p:cNvSpPr>
          <p:nvPr>
            <p:ph type="title"/>
          </p:nvPr>
        </p:nvSpPr>
        <p:spPr>
          <a:xfrm>
            <a:off x="179512" y="332656"/>
            <a:ext cx="8229600" cy="1219200"/>
          </a:xfrm>
        </p:spPr>
        <p:txBody>
          <a:bodyPr>
            <a:normAutofit/>
          </a:bodyPr>
          <a:lstStyle/>
          <a:p>
            <a:r>
              <a:rPr lang="el-GR" b="1" dirty="0" smtClean="0">
                <a:solidFill>
                  <a:schemeClr val="bg1"/>
                </a:solidFill>
              </a:rPr>
              <a:t>12/12/2017</a:t>
            </a:r>
            <a:endParaRPr lang="el-GR" b="1" dirty="0">
              <a:solidFill>
                <a:schemeClr val="bg1"/>
              </a:solidFill>
            </a:endParaRPr>
          </a:p>
        </p:txBody>
      </p:sp>
      <p:pic>
        <p:nvPicPr>
          <p:cNvPr id="2050" name="Picture 2" descr="C:\Users\powerpc_laptop\Desktop\AUHNA\20171212_1147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32656"/>
            <a:ext cx="6399783" cy="4799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09233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8496944" cy="6372708"/>
          </a:xfrm>
          <a:prstGeom prst="rect">
            <a:avLst/>
          </a:prstGeom>
        </p:spPr>
      </p:pic>
      <p:pic>
        <p:nvPicPr>
          <p:cNvPr id="9" name="Θέση περιεχομένου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0968" y="1556792"/>
            <a:ext cx="4032448" cy="3024336"/>
          </a:xfrm>
          <a:prstGeom prst="rect">
            <a:avLst/>
          </a:prstGeom>
        </p:spPr>
      </p:pic>
    </p:spTree>
    <p:extLst>
      <p:ext uri="{BB962C8B-B14F-4D97-AF65-F5344CB8AC3E}">
        <p14:creationId xmlns:p14="http://schemas.microsoft.com/office/powerpoint/2010/main" val="158815732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owerpc_laptop\Desktop\AUHNA\20171212_1111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56992"/>
            <a:ext cx="4248472" cy="318635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powerpc_laptop\Desktop\AUHNA\20171212_1111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60648"/>
            <a:ext cx="4475989" cy="3356992"/>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3356992"/>
            <a:ext cx="4187957" cy="3140968"/>
          </a:xfrm>
          <a:prstGeom prst="rect">
            <a:avLst/>
          </a:prstGeom>
        </p:spPr>
      </p:pic>
      <p:pic>
        <p:nvPicPr>
          <p:cNvPr id="5" name="Εικόνα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188640"/>
            <a:ext cx="3923928" cy="2942946"/>
          </a:xfrm>
          <a:prstGeom prst="rect">
            <a:avLst/>
          </a:prstGeom>
        </p:spPr>
      </p:pic>
    </p:spTree>
    <p:extLst>
      <p:ext uri="{BB962C8B-B14F-4D97-AF65-F5344CB8AC3E}">
        <p14:creationId xmlns:p14="http://schemas.microsoft.com/office/powerpoint/2010/main" val="343081757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67544" y="4941168"/>
            <a:ext cx="8229600" cy="1219200"/>
          </a:xfrm>
        </p:spPr>
        <p:txBody>
          <a:bodyPr>
            <a:normAutofit/>
          </a:bodyPr>
          <a:lstStyle/>
          <a:p>
            <a:pPr algn="ctr"/>
            <a:r>
              <a:rPr lang="el-GR" sz="2600" dirty="0" smtClean="0">
                <a:solidFill>
                  <a:srgbClr val="070064"/>
                </a:solidFill>
              </a:rPr>
              <a:t>Στο δρόμο για το θέατρο …  η Αθήνα στολισμένη</a:t>
            </a:r>
            <a:endParaRPr lang="el-GR" sz="2600" dirty="0">
              <a:solidFill>
                <a:srgbClr val="070064"/>
              </a:solidFill>
            </a:endParaRPr>
          </a:p>
        </p:txBody>
      </p:sp>
      <p:pic>
        <p:nvPicPr>
          <p:cNvPr id="4" name="Picture 3" descr="C:\Users\powerpc_laptop\Desktop\AUHNA\20171209_2025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692696"/>
            <a:ext cx="6288021" cy="471601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00754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owerpc_laptop\Desktop\AUHNA\20171212_132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5" y="263425"/>
            <a:ext cx="4630663" cy="34729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C:\Users\powerpc_laptop\Desktop\AUHNA\20171212_1336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2852936"/>
            <a:ext cx="4917926" cy="36884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64088" y="908720"/>
            <a:ext cx="3168352" cy="584775"/>
          </a:xfrm>
          <a:prstGeom prst="rect">
            <a:avLst/>
          </a:prstGeom>
          <a:noFill/>
        </p:spPr>
        <p:txBody>
          <a:bodyPr wrap="square" rtlCol="0">
            <a:spAutoFit/>
          </a:bodyPr>
          <a:lstStyle/>
          <a:p>
            <a:pPr algn="ctr"/>
            <a:r>
              <a:rPr lang="el-GR" sz="3200" b="1" dirty="0" smtClean="0">
                <a:solidFill>
                  <a:srgbClr val="070064"/>
                </a:solidFill>
              </a:rPr>
              <a:t>Χαλκίδα</a:t>
            </a:r>
            <a:endParaRPr lang="el-GR" sz="3200" b="1" dirty="0">
              <a:solidFill>
                <a:srgbClr val="070064"/>
              </a:solidFill>
            </a:endParaRPr>
          </a:p>
        </p:txBody>
      </p:sp>
      <p:sp>
        <p:nvSpPr>
          <p:cNvPr id="5" name="TextBox 4"/>
          <p:cNvSpPr txBox="1"/>
          <p:nvPr/>
        </p:nvSpPr>
        <p:spPr>
          <a:xfrm>
            <a:off x="467544" y="3789040"/>
            <a:ext cx="3693790" cy="2492990"/>
          </a:xfrm>
          <a:prstGeom prst="rect">
            <a:avLst/>
          </a:prstGeom>
          <a:noFill/>
        </p:spPr>
        <p:txBody>
          <a:bodyPr wrap="square" rtlCol="0">
            <a:spAutoFit/>
          </a:bodyPr>
          <a:lstStyle/>
          <a:p>
            <a:r>
              <a:rPr lang="el-GR" sz="2600" dirty="0">
                <a:solidFill>
                  <a:srgbClr val="070064"/>
                </a:solidFill>
              </a:rPr>
              <a:t>Τέλος, στο δρόμο της επιστροφής κάναμε στάση για φαγητό στη Χαλκίδα όπου πετύχαμε μάλιστα και την αλλαγή «ροής των νερών» </a:t>
            </a:r>
            <a:endParaRPr lang="el-GR" dirty="0">
              <a:solidFill>
                <a:srgbClr val="070064"/>
              </a:solidFill>
            </a:endParaRPr>
          </a:p>
        </p:txBody>
      </p:sp>
    </p:spTree>
    <p:extLst>
      <p:ext uri="{BB962C8B-B14F-4D97-AF65-F5344CB8AC3E}">
        <p14:creationId xmlns:p14="http://schemas.microsoft.com/office/powerpoint/2010/main" val="429282144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owerpc_laptop\Desktop\AUHNA\20171212_2037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237812"/>
            <a:ext cx="4861428" cy="36460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powerpc_laptop\Desktop\AUHNA\20171212_2035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005572"/>
            <a:ext cx="4608512" cy="34563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1615" y="980728"/>
            <a:ext cx="3600400" cy="954107"/>
          </a:xfrm>
          <a:prstGeom prst="rect">
            <a:avLst/>
          </a:prstGeom>
          <a:noFill/>
        </p:spPr>
        <p:txBody>
          <a:bodyPr wrap="square" rtlCol="0">
            <a:spAutoFit/>
          </a:bodyPr>
          <a:lstStyle/>
          <a:p>
            <a:r>
              <a:rPr lang="el-GR" sz="2800" dirty="0" smtClean="0">
                <a:solidFill>
                  <a:srgbClr val="070064"/>
                </a:solidFill>
              </a:rPr>
              <a:t>Στο λεωφορείο για την επιστροφή</a:t>
            </a:r>
            <a:endParaRPr lang="el-GR" sz="2800" dirty="0">
              <a:solidFill>
                <a:srgbClr val="070064"/>
              </a:solidFill>
            </a:endParaRPr>
          </a:p>
        </p:txBody>
      </p:sp>
    </p:spTree>
    <p:extLst>
      <p:ext uri="{BB962C8B-B14F-4D97-AF65-F5344CB8AC3E}">
        <p14:creationId xmlns:p14="http://schemas.microsoft.com/office/powerpoint/2010/main" val="137447878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powerpc_laptop\Desktop\AUHNA\20171212_17004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94091" y="1617982"/>
            <a:ext cx="5795678" cy="381642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powerpc_laptop\Desktop\AUHNA\20171212_203625.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132856"/>
            <a:ext cx="4059238" cy="30444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2905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332656"/>
            <a:ext cx="6096922" cy="4572000"/>
          </a:xfrm>
          <a:prstGeom prst="rect">
            <a:avLst/>
          </a:prstGeom>
          <a:ln>
            <a:noFill/>
          </a:ln>
          <a:effectLst>
            <a:softEdge rad="317500"/>
          </a:effectLst>
        </p:spPr>
      </p:pic>
      <p:sp>
        <p:nvSpPr>
          <p:cNvPr id="5" name="Θέση περιεχομένου 1"/>
          <p:cNvSpPr txBox="1">
            <a:spLocks/>
          </p:cNvSpPr>
          <p:nvPr/>
        </p:nvSpPr>
        <p:spPr>
          <a:xfrm>
            <a:off x="467544" y="4725144"/>
            <a:ext cx="8229600" cy="2337048"/>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just">
              <a:buFont typeface="Wingdings 2"/>
              <a:buNone/>
            </a:pPr>
            <a:r>
              <a:rPr lang="el-GR" sz="3200" dirty="0" smtClean="0">
                <a:solidFill>
                  <a:srgbClr val="070064"/>
                </a:solidFill>
              </a:rPr>
              <a:t>Πλουσιότεροι σε εικόνες και εμπειρίες και πιο δεμένοι μεταξύ μας, επιστρέψαμε το ίδιο βράδυ στο Κιλκίς με «γεμάτες μπαταρίες»</a:t>
            </a:r>
            <a:r>
              <a:rPr lang="el-GR" sz="3200" dirty="0" smtClean="0"/>
              <a:t>   </a:t>
            </a:r>
            <a:endParaRPr lang="el-GR" sz="3200" dirty="0"/>
          </a:p>
        </p:txBody>
      </p:sp>
    </p:spTree>
    <p:extLst>
      <p:ext uri="{BB962C8B-B14F-4D97-AF65-F5344CB8AC3E}">
        <p14:creationId xmlns:p14="http://schemas.microsoft.com/office/powerpoint/2010/main" val="35860081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251520" y="476672"/>
            <a:ext cx="8686800" cy="1656184"/>
          </a:xfrm>
        </p:spPr>
        <p:txBody>
          <a:bodyPr>
            <a:noAutofit/>
          </a:bodyPr>
          <a:lstStyle/>
          <a:p>
            <a:pPr algn="just"/>
            <a:r>
              <a:rPr lang="el-GR" sz="2600" dirty="0">
                <a:solidFill>
                  <a:srgbClr val="070064"/>
                </a:solidFill>
              </a:rPr>
              <a:t>Το βράδυ παρακολουθήσαμε στο θέατρο ΠΑΛΛΑΣ την παράσταση «Μαντάμ </a:t>
            </a:r>
            <a:r>
              <a:rPr lang="el-GR" sz="2600" dirty="0" err="1">
                <a:solidFill>
                  <a:srgbClr val="070064"/>
                </a:solidFill>
              </a:rPr>
              <a:t>Σουσού</a:t>
            </a:r>
            <a:r>
              <a:rPr lang="el-GR" sz="2600" dirty="0">
                <a:solidFill>
                  <a:srgbClr val="070064"/>
                </a:solidFill>
              </a:rPr>
              <a:t>», ένα θεατρικό έργο του Δημήτρη Ψαθά, όπου πρωταγωνιστούσαν η Δήμητρα Παπαδοπούλου και ο Κώστας </a:t>
            </a:r>
            <a:r>
              <a:rPr lang="el-GR" sz="2600" dirty="0" err="1" smtClean="0">
                <a:solidFill>
                  <a:srgbClr val="070064"/>
                </a:solidFill>
              </a:rPr>
              <a:t>Κόκλας</a:t>
            </a:r>
            <a:r>
              <a:rPr lang="el-GR" sz="2600" dirty="0" smtClean="0">
                <a:solidFill>
                  <a:srgbClr val="070064"/>
                </a:solidFill>
              </a:rPr>
              <a:t>.</a:t>
            </a:r>
            <a:endParaRPr lang="el-GR" sz="2600"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132856"/>
            <a:ext cx="7620000" cy="42862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695483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Αθήνα 2017\IMG_20171209_2029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64704"/>
            <a:ext cx="3996444" cy="53285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7" name="Picture 3" descr="C:\Users\user\Desktop\Αθήνα 2017\IMG_20171209_210942_0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495450"/>
            <a:ext cx="3717032" cy="3717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7651374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5076056" y="0"/>
            <a:ext cx="3610744" cy="6309320"/>
          </a:xfrm>
        </p:spPr>
        <p:txBody>
          <a:bodyPr>
            <a:normAutofit/>
          </a:bodyPr>
          <a:lstStyle/>
          <a:p>
            <a:pPr algn="ctr"/>
            <a:r>
              <a:rPr lang="en-US" sz="3600" b="1" dirty="0" smtClean="0">
                <a:solidFill>
                  <a:schemeClr val="bg1"/>
                </a:solidFill>
              </a:rPr>
              <a:t/>
            </a:r>
            <a:br>
              <a:rPr lang="en-US" sz="3600" b="1" dirty="0" smtClean="0">
                <a:solidFill>
                  <a:schemeClr val="bg1"/>
                </a:solidFill>
              </a:rPr>
            </a:br>
            <a:r>
              <a:rPr lang="el-GR" sz="2600" dirty="0">
                <a:solidFill>
                  <a:srgbClr val="070064"/>
                </a:solidFill>
              </a:rPr>
              <a:t>Την επόμενη μέρα (Κυριακή  10/12)</a:t>
            </a:r>
            <a:r>
              <a:rPr lang="en-US" sz="2600" dirty="0">
                <a:solidFill>
                  <a:srgbClr val="070064"/>
                </a:solidFill>
              </a:rPr>
              <a:t> </a:t>
            </a:r>
            <a:r>
              <a:rPr lang="el-GR" sz="2600" dirty="0">
                <a:solidFill>
                  <a:srgbClr val="070064"/>
                </a:solidFill>
              </a:rPr>
              <a:t>αφού πήραμε πρωινό στο ξενοδοχείο, επισκεφτήκαμε την Πλατεία Συντάγματος και τον ομώνυμο σταθμό του Μετρό. Μάλιστα σταθήκαμε πολύ τυχεροί καθώς πετύχαμε την αλλαγή της Προεδρικής </a:t>
            </a:r>
            <a:r>
              <a:rPr lang="el-GR" sz="2600" dirty="0" smtClean="0">
                <a:solidFill>
                  <a:srgbClr val="070064"/>
                </a:solidFill>
              </a:rPr>
              <a:t>Φρουράς</a:t>
            </a:r>
            <a:endParaRPr lang="en-US" sz="2600" dirty="0">
              <a:solidFill>
                <a:srgbClr val="070064"/>
              </a:solidFill>
            </a:endParaRPr>
          </a:p>
        </p:txBody>
      </p:sp>
      <p:pic>
        <p:nvPicPr>
          <p:cNvPr id="8195" name="Picture 3" descr="C:\Users\powerpc_laptop\Desktop\AUHNA\20171210_0919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70080" y="1754256"/>
            <a:ext cx="5036096" cy="3777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Ορθογώνιο 6"/>
          <p:cNvSpPr/>
          <p:nvPr/>
        </p:nvSpPr>
        <p:spPr>
          <a:xfrm>
            <a:off x="810456" y="450211"/>
            <a:ext cx="4481624" cy="584775"/>
          </a:xfrm>
          <a:prstGeom prst="rect">
            <a:avLst/>
          </a:prstGeom>
        </p:spPr>
        <p:txBody>
          <a:bodyPr wrap="square">
            <a:spAutoFit/>
          </a:bodyPr>
          <a:lstStyle/>
          <a:p>
            <a:r>
              <a:rPr lang="en-US" sz="3200" b="1" dirty="0" smtClean="0">
                <a:solidFill>
                  <a:schemeClr val="bg1"/>
                </a:solidFill>
              </a:rPr>
              <a:t>10</a:t>
            </a:r>
            <a:r>
              <a:rPr lang="el-GR" sz="3200" b="1" dirty="0" smtClean="0">
                <a:solidFill>
                  <a:schemeClr val="bg1"/>
                </a:solidFill>
              </a:rPr>
              <a:t> /12/2017</a:t>
            </a:r>
            <a:endParaRPr lang="el-GR" sz="3200" dirty="0"/>
          </a:p>
        </p:txBody>
      </p:sp>
    </p:spTree>
    <p:extLst>
      <p:ext uri="{BB962C8B-B14F-4D97-AF65-F5344CB8AC3E}">
        <p14:creationId xmlns:p14="http://schemas.microsoft.com/office/powerpoint/2010/main" val="41320595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980728"/>
            <a:ext cx="4059944" cy="2283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212976"/>
            <a:ext cx="3960440" cy="2227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404664"/>
            <a:ext cx="3931927" cy="2211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C:\Users\powerpc_laptop\Desktop\AUHNA\20171210_1059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4077072"/>
            <a:ext cx="4032448" cy="2268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133152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908720"/>
            <a:ext cx="8580299" cy="4827240"/>
          </a:xfrm>
          <a:prstGeom prst="rect">
            <a:avLst/>
          </a:prstGeom>
          <a:ln>
            <a:noFill/>
          </a:ln>
          <a:effectLst>
            <a:softEdge rad="112500"/>
          </a:effectLst>
        </p:spPr>
      </p:pic>
    </p:spTree>
    <p:extLst>
      <p:ext uri="{BB962C8B-B14F-4D97-AF65-F5344CB8AC3E}">
        <p14:creationId xmlns:p14="http://schemas.microsoft.com/office/powerpoint/2010/main" val="351326860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Χαρτί">
  <a:themeElements>
    <a:clrScheme name="Μετρό">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Χαρτί">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Χαρτί">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466</TotalTime>
  <Words>500</Words>
  <Application>Microsoft Office PowerPoint</Application>
  <PresentationFormat>Προβολή στην οθόνη (4:3)</PresentationFormat>
  <Paragraphs>62</Paragraphs>
  <Slides>43</Slides>
  <Notes>5</Notes>
  <HiddenSlides>0</HiddenSlides>
  <MMClips>1</MMClips>
  <ScaleCrop>false</ScaleCrop>
  <HeadingPairs>
    <vt:vector size="4" baseType="variant">
      <vt:variant>
        <vt:lpstr>Θέμα</vt:lpstr>
      </vt:variant>
      <vt:variant>
        <vt:i4>1</vt:i4>
      </vt:variant>
      <vt:variant>
        <vt:lpstr>Τίτλοι διαφανειών</vt:lpstr>
      </vt:variant>
      <vt:variant>
        <vt:i4>43</vt:i4>
      </vt:variant>
    </vt:vector>
  </HeadingPairs>
  <TitlesOfParts>
    <vt:vector size="44" baseType="lpstr">
      <vt:lpstr>Χαρτί</vt:lpstr>
      <vt:lpstr>3ο Γυμνάσιο Κιλκίς</vt:lpstr>
      <vt:lpstr>Παρουσίαση του PowerPoint</vt:lpstr>
      <vt:lpstr>Παρουσίαση του PowerPoint</vt:lpstr>
      <vt:lpstr>Στο δρόμο για το θέατρο …  η Αθήνα στολισμένη</vt:lpstr>
      <vt:lpstr>Το βράδυ παρακολουθήσαμε στο θέατρο ΠΑΛΛΑΣ την παράσταση «Μαντάμ Σουσού», ένα θεατρικό έργο του Δημήτρη Ψαθά, όπου πρωταγωνιστούσαν η Δήμητρα Παπαδοπούλου και ο Κώστας Κόκλας.</vt:lpstr>
      <vt:lpstr>Παρουσίαση του PowerPoint</vt:lpstr>
      <vt:lpstr> Την επόμενη μέρα (Κυριακή  10/12) αφού πήραμε πρωινό στο ξενοδοχείο, επισκεφτήκαμε την Πλατεία Συντάγματος και τον ομώνυμο σταθμό του Μετρό. Μάλιστα σταθήκαμε πολύ τυχεροί καθώς πετύχαμε την αλλαγή της Προεδρικής Φρουράς</vt:lpstr>
      <vt:lpstr>Παρουσίαση του PowerPoint</vt:lpstr>
      <vt:lpstr>Παρουσίαση του PowerPoint</vt:lpstr>
      <vt:lpstr>Στη Βουλή των Ελλήνων</vt:lpstr>
      <vt:lpstr>Παρουσίαση του PowerPoint</vt:lpstr>
      <vt:lpstr>Παρουσίαση του PowerPoint</vt:lpstr>
      <vt:lpstr>Παρουσίαση του PowerPoint</vt:lpstr>
      <vt:lpstr>Παλιά Βουλή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Παναθηναϊκό Στάδιο</vt:lpstr>
      <vt:lpstr>Ζάππειο Μέγαρο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Ερέχθειο</vt:lpstr>
      <vt:lpstr>Παρουσίαση του PowerPoint</vt:lpstr>
      <vt:lpstr>Παρουσίαση του PowerPoint</vt:lpstr>
      <vt:lpstr>Παρουσίαση του PowerPoint</vt:lpstr>
      <vt:lpstr>Παρουσίαση του PowerPoint</vt:lpstr>
      <vt:lpstr>Θέατρο του Διονύσου</vt:lpstr>
      <vt:lpstr>Παρουσίαση του PowerPoint</vt:lpstr>
      <vt:lpstr>Παρουσίαση του PowerPoint</vt:lpstr>
      <vt:lpstr>12/12/2017</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powerpc_laptop</dc:creator>
  <cp:lastModifiedBy>user</cp:lastModifiedBy>
  <cp:revision>90</cp:revision>
  <dcterms:created xsi:type="dcterms:W3CDTF">2018-04-11T18:50:04Z</dcterms:created>
  <dcterms:modified xsi:type="dcterms:W3CDTF">2018-04-19T10:25:33Z</dcterms:modified>
</cp:coreProperties>
</file>