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7" r:id="rId9"/>
    <p:sldId id="268" r:id="rId10"/>
    <p:sldId id="269" r:id="rId11"/>
    <p:sldId id="270" r:id="rId12"/>
    <p:sldId id="271" r:id="rId13"/>
    <p:sldId id="272" r:id="rId14"/>
    <p:sldId id="264" r:id="rId15"/>
    <p:sldId id="265" r:id="rId16"/>
    <p:sldId id="266" r:id="rId1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3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C78EF-EE39-4970-9823-48431D86B58E}" type="doc">
      <dgm:prSet loTypeId="urn:microsoft.com/office/officeart/2005/8/layout/equation1" loCatId="process" qsTypeId="urn:microsoft.com/office/officeart/2005/8/quickstyle/simple1" qsCatId="simple" csTypeId="urn:microsoft.com/office/officeart/2005/8/colors/accent1_2" csCatId="accent1" phldr="1"/>
      <dgm:spPr/>
    </dgm:pt>
    <dgm:pt modelId="{E8C9A6C6-FD06-43A3-B44A-5806E974A372}">
      <dgm:prSet phldrT="[Κείμενο]" custT="1"/>
      <dgm:spPr/>
      <dgm:t>
        <a:bodyPr/>
        <a:lstStyle/>
        <a:p>
          <a:r>
            <a:rPr lang="el-GR" sz="1700" dirty="0">
              <a:solidFill>
                <a:schemeClr val="tx1"/>
              </a:solidFill>
            </a:rPr>
            <a:t>Η αναγκαιότητα να </a:t>
          </a:r>
          <a:r>
            <a:rPr lang="el-GR" sz="2000" dirty="0">
              <a:solidFill>
                <a:schemeClr val="tx1"/>
              </a:solidFill>
            </a:rPr>
            <a:t>αντικατασταθεί</a:t>
          </a:r>
          <a:r>
            <a:rPr lang="el-GR" sz="1700" dirty="0">
              <a:solidFill>
                <a:schemeClr val="tx1"/>
              </a:solidFill>
            </a:rPr>
            <a:t> η εκπαιδευτική διαδικασία με </a:t>
          </a:r>
          <a:r>
            <a:rPr lang="el-GR" sz="1700" dirty="0" err="1">
              <a:solidFill>
                <a:schemeClr val="tx1"/>
              </a:solidFill>
            </a:rPr>
            <a:t>τηλε</a:t>
          </a:r>
          <a:r>
            <a:rPr lang="el-GR" sz="1700" dirty="0">
              <a:solidFill>
                <a:schemeClr val="tx1"/>
              </a:solidFill>
            </a:rPr>
            <a:t>-εκπαίδευση μέσω διαδικτύου</a:t>
          </a:r>
        </a:p>
      </dgm:t>
    </dgm:pt>
    <dgm:pt modelId="{47DD3F4B-1F32-42AA-A62B-316248278D23}" type="parTrans" cxnId="{71EA1F61-93D6-4D54-9677-1ACD90BF7EED}">
      <dgm:prSet/>
      <dgm:spPr/>
      <dgm:t>
        <a:bodyPr/>
        <a:lstStyle/>
        <a:p>
          <a:endParaRPr lang="el-GR"/>
        </a:p>
      </dgm:t>
    </dgm:pt>
    <dgm:pt modelId="{7FB77CEB-BF95-4168-BBEB-7F030C0E1B15}" type="sibTrans" cxnId="{71EA1F61-93D6-4D54-9677-1ACD90BF7EED}">
      <dgm:prSet/>
      <dgm:spPr/>
      <dgm:t>
        <a:bodyPr/>
        <a:lstStyle/>
        <a:p>
          <a:endParaRPr lang="el-GR"/>
        </a:p>
      </dgm:t>
    </dgm:pt>
    <dgm:pt modelId="{19DC3C17-BC3C-4D1E-81E6-57C3EE1F7E8E}">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800" dirty="0">
              <a:solidFill>
                <a:schemeClr val="tx1"/>
              </a:solidFill>
            </a:rPr>
            <a:t>Οδηγούν το παιδί και τον έφηβο σε πολύωρη έκθεση στην οθόνη,  το διαδίκτυο ή/και ηλεκτρονικά παιχνίδια</a:t>
          </a:r>
        </a:p>
        <a:p>
          <a:pPr defTabSz="889000">
            <a:lnSpc>
              <a:spcPct val="90000"/>
            </a:lnSpc>
            <a:spcBef>
              <a:spcPct val="0"/>
            </a:spcBef>
            <a:spcAft>
              <a:spcPct val="35000"/>
            </a:spcAft>
          </a:pPr>
          <a:endParaRPr lang="el-GR" sz="1400" dirty="0">
            <a:solidFill>
              <a:schemeClr val="tx1"/>
            </a:solidFill>
          </a:endParaRPr>
        </a:p>
      </dgm:t>
    </dgm:pt>
    <dgm:pt modelId="{43921D56-1042-4CF1-A56F-22A9D7BDEA7F}" type="parTrans" cxnId="{1E44A961-C621-49A8-93C6-A6C5B7BC913F}">
      <dgm:prSet/>
      <dgm:spPr/>
      <dgm:t>
        <a:bodyPr/>
        <a:lstStyle/>
        <a:p>
          <a:endParaRPr lang="el-GR"/>
        </a:p>
      </dgm:t>
    </dgm:pt>
    <dgm:pt modelId="{B14E140C-D34B-47DD-9164-DC694148934D}" type="sibTrans" cxnId="{1E44A961-C621-49A8-93C6-A6C5B7BC913F}">
      <dgm:prSet/>
      <dgm:spPr/>
      <dgm:t>
        <a:bodyPr/>
        <a:lstStyle/>
        <a:p>
          <a:endParaRPr lang="el-GR"/>
        </a:p>
      </dgm:t>
    </dgm:pt>
    <dgm:pt modelId="{69F658FB-5FFA-48B7-A2BA-7E107C3C2E1B}">
      <dgm:prSet custT="1"/>
      <dgm:spPr/>
      <dgm:t>
        <a:bodyPr/>
        <a:lstStyle/>
        <a:p>
          <a:r>
            <a:rPr lang="el-GR" sz="2000" dirty="0">
              <a:solidFill>
                <a:schemeClr val="tx1"/>
              </a:solidFill>
            </a:rPr>
            <a:t>Ο περιορισμός των επιλογών ενασχόλησης και δραστηριοποίησης του παιδιού την περίοδο της πανδημίας</a:t>
          </a:r>
        </a:p>
      </dgm:t>
    </dgm:pt>
    <dgm:pt modelId="{F4BDA140-FBCF-4946-853F-1D891BA6F248}" type="parTrans" cxnId="{DC03A74B-29E7-4298-9231-2A9513899778}">
      <dgm:prSet/>
      <dgm:spPr/>
      <dgm:t>
        <a:bodyPr/>
        <a:lstStyle/>
        <a:p>
          <a:endParaRPr lang="el-GR"/>
        </a:p>
      </dgm:t>
    </dgm:pt>
    <dgm:pt modelId="{D82862B8-72C9-4A79-9031-B27CC634018D}" type="sibTrans" cxnId="{DC03A74B-29E7-4298-9231-2A9513899778}">
      <dgm:prSet/>
      <dgm:spPr/>
      <dgm:t>
        <a:bodyPr/>
        <a:lstStyle/>
        <a:p>
          <a:endParaRPr lang="el-GR"/>
        </a:p>
      </dgm:t>
    </dgm:pt>
    <dgm:pt modelId="{044B05EF-54D7-4187-8FDC-7B46A4D41812}" type="pres">
      <dgm:prSet presAssocID="{327C78EF-EE39-4970-9823-48431D86B58E}" presName="linearFlow" presStyleCnt="0">
        <dgm:presLayoutVars>
          <dgm:dir/>
          <dgm:resizeHandles val="exact"/>
        </dgm:presLayoutVars>
      </dgm:prSet>
      <dgm:spPr/>
    </dgm:pt>
    <dgm:pt modelId="{D767775C-5E77-4781-875A-079D87AB44AC}" type="pres">
      <dgm:prSet presAssocID="{69F658FB-5FFA-48B7-A2BA-7E107C3C2E1B}" presName="node" presStyleLbl="node1" presStyleIdx="0" presStyleCnt="3" custLinFactNeighborX="-929" custLinFactNeighborY="1331">
        <dgm:presLayoutVars>
          <dgm:bulletEnabled val="1"/>
        </dgm:presLayoutVars>
      </dgm:prSet>
      <dgm:spPr/>
    </dgm:pt>
    <dgm:pt modelId="{9DF98E33-2B5C-4796-B4B5-D1F4EBF5F0D2}" type="pres">
      <dgm:prSet presAssocID="{D82862B8-72C9-4A79-9031-B27CC634018D}" presName="spacerL" presStyleCnt="0"/>
      <dgm:spPr/>
    </dgm:pt>
    <dgm:pt modelId="{3D531056-DC7D-4EBD-85E8-05B6B1428A89}" type="pres">
      <dgm:prSet presAssocID="{D82862B8-72C9-4A79-9031-B27CC634018D}" presName="sibTrans" presStyleLbl="sibTrans2D1" presStyleIdx="0" presStyleCnt="2"/>
      <dgm:spPr/>
    </dgm:pt>
    <dgm:pt modelId="{EDF303A4-4C09-435F-B9F5-16A6579EA1B1}" type="pres">
      <dgm:prSet presAssocID="{D82862B8-72C9-4A79-9031-B27CC634018D}" presName="spacerR" presStyleCnt="0"/>
      <dgm:spPr/>
    </dgm:pt>
    <dgm:pt modelId="{76B1C520-72D7-4B3E-8D9E-1728CD8CF668}" type="pres">
      <dgm:prSet presAssocID="{E8C9A6C6-FD06-43A3-B44A-5806E974A372}" presName="node" presStyleLbl="node1" presStyleIdx="1" presStyleCnt="3">
        <dgm:presLayoutVars>
          <dgm:bulletEnabled val="1"/>
        </dgm:presLayoutVars>
      </dgm:prSet>
      <dgm:spPr/>
    </dgm:pt>
    <dgm:pt modelId="{8B57FC49-91EA-4078-9480-352DDE52A17C}" type="pres">
      <dgm:prSet presAssocID="{7FB77CEB-BF95-4168-BBEB-7F030C0E1B15}" presName="spacerL" presStyleCnt="0"/>
      <dgm:spPr/>
    </dgm:pt>
    <dgm:pt modelId="{CE627A16-9C63-46D2-AB3B-28C14DFE8AA0}" type="pres">
      <dgm:prSet presAssocID="{7FB77CEB-BF95-4168-BBEB-7F030C0E1B15}" presName="sibTrans" presStyleLbl="sibTrans2D1" presStyleIdx="1" presStyleCnt="2"/>
      <dgm:spPr/>
    </dgm:pt>
    <dgm:pt modelId="{1520E2BE-0CB2-45BD-8863-B094EB56F79B}" type="pres">
      <dgm:prSet presAssocID="{7FB77CEB-BF95-4168-BBEB-7F030C0E1B15}" presName="spacerR" presStyleCnt="0"/>
      <dgm:spPr/>
    </dgm:pt>
    <dgm:pt modelId="{AC50F1E8-0671-4EE9-B9F2-64DEC3E515BA}" type="pres">
      <dgm:prSet presAssocID="{19DC3C17-BC3C-4D1E-81E6-57C3EE1F7E8E}" presName="node" presStyleLbl="node1" presStyleIdx="2" presStyleCnt="3" custScaleX="107867" custScaleY="111416">
        <dgm:presLayoutVars>
          <dgm:bulletEnabled val="1"/>
        </dgm:presLayoutVars>
      </dgm:prSet>
      <dgm:spPr/>
    </dgm:pt>
  </dgm:ptLst>
  <dgm:cxnLst>
    <dgm:cxn modelId="{64238D1A-38F0-456B-A792-54CDDB86CDB4}" type="presOf" srcId="{327C78EF-EE39-4970-9823-48431D86B58E}" destId="{044B05EF-54D7-4187-8FDC-7B46A4D41812}" srcOrd="0" destOrd="0" presId="urn:microsoft.com/office/officeart/2005/8/layout/equation1"/>
    <dgm:cxn modelId="{6B07655B-A021-4663-ACC6-F8727B97CB05}" type="presOf" srcId="{D82862B8-72C9-4A79-9031-B27CC634018D}" destId="{3D531056-DC7D-4EBD-85E8-05B6B1428A89}" srcOrd="0" destOrd="0" presId="urn:microsoft.com/office/officeart/2005/8/layout/equation1"/>
    <dgm:cxn modelId="{71EA1F61-93D6-4D54-9677-1ACD90BF7EED}" srcId="{327C78EF-EE39-4970-9823-48431D86B58E}" destId="{E8C9A6C6-FD06-43A3-B44A-5806E974A372}" srcOrd="1" destOrd="0" parTransId="{47DD3F4B-1F32-42AA-A62B-316248278D23}" sibTransId="{7FB77CEB-BF95-4168-BBEB-7F030C0E1B15}"/>
    <dgm:cxn modelId="{1E44A961-C621-49A8-93C6-A6C5B7BC913F}" srcId="{327C78EF-EE39-4970-9823-48431D86B58E}" destId="{19DC3C17-BC3C-4D1E-81E6-57C3EE1F7E8E}" srcOrd="2" destOrd="0" parTransId="{43921D56-1042-4CF1-A56F-22A9D7BDEA7F}" sibTransId="{B14E140C-D34B-47DD-9164-DC694148934D}"/>
    <dgm:cxn modelId="{DC03A74B-29E7-4298-9231-2A9513899778}" srcId="{327C78EF-EE39-4970-9823-48431D86B58E}" destId="{69F658FB-5FFA-48B7-A2BA-7E107C3C2E1B}" srcOrd="0" destOrd="0" parTransId="{F4BDA140-FBCF-4946-853F-1D891BA6F248}" sibTransId="{D82862B8-72C9-4A79-9031-B27CC634018D}"/>
    <dgm:cxn modelId="{58CD53B4-9F6E-44FA-83A7-6FBF0B6E2C90}" type="presOf" srcId="{7FB77CEB-BF95-4168-BBEB-7F030C0E1B15}" destId="{CE627A16-9C63-46D2-AB3B-28C14DFE8AA0}" srcOrd="0" destOrd="0" presId="urn:microsoft.com/office/officeart/2005/8/layout/equation1"/>
    <dgm:cxn modelId="{3D5D74B4-E581-49C8-80FD-E868792514E2}" type="presOf" srcId="{E8C9A6C6-FD06-43A3-B44A-5806E974A372}" destId="{76B1C520-72D7-4B3E-8D9E-1728CD8CF668}" srcOrd="0" destOrd="0" presId="urn:microsoft.com/office/officeart/2005/8/layout/equation1"/>
    <dgm:cxn modelId="{24E53AD6-F015-4EEE-BFA9-2A62FF766212}" type="presOf" srcId="{69F658FB-5FFA-48B7-A2BA-7E107C3C2E1B}" destId="{D767775C-5E77-4781-875A-079D87AB44AC}" srcOrd="0" destOrd="0" presId="urn:microsoft.com/office/officeart/2005/8/layout/equation1"/>
    <dgm:cxn modelId="{2EFFFDF3-A41F-4743-B224-B084E766063D}" type="presOf" srcId="{19DC3C17-BC3C-4D1E-81E6-57C3EE1F7E8E}" destId="{AC50F1E8-0671-4EE9-B9F2-64DEC3E515BA}" srcOrd="0" destOrd="0" presId="urn:microsoft.com/office/officeart/2005/8/layout/equation1"/>
    <dgm:cxn modelId="{BB35521A-6045-4754-8DD5-B7413DD22F36}" type="presParOf" srcId="{044B05EF-54D7-4187-8FDC-7B46A4D41812}" destId="{D767775C-5E77-4781-875A-079D87AB44AC}" srcOrd="0" destOrd="0" presId="urn:microsoft.com/office/officeart/2005/8/layout/equation1"/>
    <dgm:cxn modelId="{677D763C-9DD5-47C3-8DD5-AE2FB9B0EF29}" type="presParOf" srcId="{044B05EF-54D7-4187-8FDC-7B46A4D41812}" destId="{9DF98E33-2B5C-4796-B4B5-D1F4EBF5F0D2}" srcOrd="1" destOrd="0" presId="urn:microsoft.com/office/officeart/2005/8/layout/equation1"/>
    <dgm:cxn modelId="{25833228-7206-4923-81F8-4163DFC7E9A6}" type="presParOf" srcId="{044B05EF-54D7-4187-8FDC-7B46A4D41812}" destId="{3D531056-DC7D-4EBD-85E8-05B6B1428A89}" srcOrd="2" destOrd="0" presId="urn:microsoft.com/office/officeart/2005/8/layout/equation1"/>
    <dgm:cxn modelId="{9C14B82C-46E7-4AD8-B745-F742BBE3C919}" type="presParOf" srcId="{044B05EF-54D7-4187-8FDC-7B46A4D41812}" destId="{EDF303A4-4C09-435F-B9F5-16A6579EA1B1}" srcOrd="3" destOrd="0" presId="urn:microsoft.com/office/officeart/2005/8/layout/equation1"/>
    <dgm:cxn modelId="{F50FE4D8-20F3-4090-BA54-6C47C8142437}" type="presParOf" srcId="{044B05EF-54D7-4187-8FDC-7B46A4D41812}" destId="{76B1C520-72D7-4B3E-8D9E-1728CD8CF668}" srcOrd="4" destOrd="0" presId="urn:microsoft.com/office/officeart/2005/8/layout/equation1"/>
    <dgm:cxn modelId="{B8A3F89C-4B7A-4C5A-9C39-BB759C0D0F47}" type="presParOf" srcId="{044B05EF-54D7-4187-8FDC-7B46A4D41812}" destId="{8B57FC49-91EA-4078-9480-352DDE52A17C}" srcOrd="5" destOrd="0" presId="urn:microsoft.com/office/officeart/2005/8/layout/equation1"/>
    <dgm:cxn modelId="{6EF23F8D-9FE4-4086-9FE7-50C7CACE344A}" type="presParOf" srcId="{044B05EF-54D7-4187-8FDC-7B46A4D41812}" destId="{CE627A16-9C63-46D2-AB3B-28C14DFE8AA0}" srcOrd="6" destOrd="0" presId="urn:microsoft.com/office/officeart/2005/8/layout/equation1"/>
    <dgm:cxn modelId="{375B9B3C-FF46-4132-80C1-9A72A28C219D}" type="presParOf" srcId="{044B05EF-54D7-4187-8FDC-7B46A4D41812}" destId="{1520E2BE-0CB2-45BD-8863-B094EB56F79B}" srcOrd="7" destOrd="0" presId="urn:microsoft.com/office/officeart/2005/8/layout/equation1"/>
    <dgm:cxn modelId="{1C0580C6-B9EF-4E76-9C80-F241D6D35730}" type="presParOf" srcId="{044B05EF-54D7-4187-8FDC-7B46A4D41812}" destId="{AC50F1E8-0671-4EE9-B9F2-64DEC3E515B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9F1F1-A3F5-42C5-A7F1-3186CAE184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B806EBB4-E6F7-479B-8260-FBA48A99110A}">
      <dgm:prSet phldrT="[Κείμενο]"/>
      <dgm:spPr/>
      <dgm:t>
        <a:bodyPr/>
        <a:lstStyle/>
        <a:p>
          <a:r>
            <a:rPr lang="el-GR" dirty="0">
              <a:solidFill>
                <a:prstClr val="black"/>
              </a:solidFill>
              <a:latin typeface="Calibri" pitchFamily="34" charset="0"/>
              <a:ea typeface="Calibri" pitchFamily="34" charset="0"/>
              <a:cs typeface="Arial" pitchFamily="34" charset="0"/>
            </a:rPr>
            <a:t>Επιπτώσεις στην κοινωνική και ψυχοσυναισθηματική ανάπτυξη του παιδιού</a:t>
          </a:r>
          <a:endParaRPr lang="el-GR" dirty="0"/>
        </a:p>
      </dgm:t>
    </dgm:pt>
    <dgm:pt modelId="{B7FF9685-820C-4F9E-A11E-DA142AE3AB8C}" type="parTrans" cxnId="{3042FA76-0E30-485D-AEE5-69F4A68B03E4}">
      <dgm:prSet/>
      <dgm:spPr/>
      <dgm:t>
        <a:bodyPr/>
        <a:lstStyle/>
        <a:p>
          <a:endParaRPr lang="el-GR"/>
        </a:p>
      </dgm:t>
    </dgm:pt>
    <dgm:pt modelId="{E8B80A11-59D8-4007-AF24-938B3C9EB3CE}" type="sibTrans" cxnId="{3042FA76-0E30-485D-AEE5-69F4A68B03E4}">
      <dgm:prSet/>
      <dgm:spPr/>
      <dgm:t>
        <a:bodyPr/>
        <a:lstStyle/>
        <a:p>
          <a:endParaRPr lang="el-GR"/>
        </a:p>
      </dgm:t>
    </dgm:pt>
    <dgm:pt modelId="{314EF639-504D-4D76-9FDD-81EE117D1DCB}">
      <dgm:prSet phldrT="[Κείμενο]"/>
      <dgm:spPr/>
      <dgm:t>
        <a:bodyPr/>
        <a:lstStyle/>
        <a:p>
          <a:r>
            <a:rPr lang="el-GR" dirty="0">
              <a:solidFill>
                <a:prstClr val="black"/>
              </a:solidFill>
              <a:latin typeface="Calibri" pitchFamily="34" charset="0"/>
              <a:ea typeface="Calibri" pitchFamily="34" charset="0"/>
              <a:cs typeface="Arial" pitchFamily="34" charset="0"/>
            </a:rPr>
            <a:t>Επιπτώσεις στη γνωστική ικανότητα</a:t>
          </a:r>
          <a:endParaRPr lang="el-GR" dirty="0"/>
        </a:p>
      </dgm:t>
    </dgm:pt>
    <dgm:pt modelId="{4D693AB7-74E5-4D7D-8050-401AF34D8968}" type="parTrans" cxnId="{E6546E8C-6A5A-4E38-A2DB-3BF84D2B07FE}">
      <dgm:prSet/>
      <dgm:spPr/>
      <dgm:t>
        <a:bodyPr/>
        <a:lstStyle/>
        <a:p>
          <a:endParaRPr lang="el-GR"/>
        </a:p>
      </dgm:t>
    </dgm:pt>
    <dgm:pt modelId="{B70A1188-F708-4DD8-8011-EC567E96E90E}" type="sibTrans" cxnId="{E6546E8C-6A5A-4E38-A2DB-3BF84D2B07FE}">
      <dgm:prSet/>
      <dgm:spPr/>
      <dgm:t>
        <a:bodyPr/>
        <a:lstStyle/>
        <a:p>
          <a:endParaRPr lang="el-GR"/>
        </a:p>
      </dgm:t>
    </dgm:pt>
    <dgm:pt modelId="{CBA044AA-26FB-4486-9DF7-B01873F56A61}">
      <dgm:prSet phldrT="[Κείμενο]"/>
      <dgm:spPr/>
      <dgm:t>
        <a:bodyPr/>
        <a:lstStyle/>
        <a:p>
          <a:r>
            <a:rPr lang="el-GR" dirty="0">
              <a:solidFill>
                <a:prstClr val="black"/>
              </a:solidFill>
              <a:latin typeface="Calibri" pitchFamily="34" charset="0"/>
              <a:ea typeface="Calibri" pitchFamily="34" charset="0"/>
              <a:cs typeface="Arial" pitchFamily="34" charset="0"/>
            </a:rPr>
            <a:t>Διαταραχές ύπνου</a:t>
          </a:r>
          <a:endParaRPr lang="el-GR" dirty="0"/>
        </a:p>
      </dgm:t>
    </dgm:pt>
    <dgm:pt modelId="{78911846-2BF0-4BA1-A0AE-826BB540D061}" type="parTrans" cxnId="{A0EA7F4A-E735-4E6C-9DC2-E33579041AAD}">
      <dgm:prSet/>
      <dgm:spPr/>
      <dgm:t>
        <a:bodyPr/>
        <a:lstStyle/>
        <a:p>
          <a:endParaRPr lang="el-GR"/>
        </a:p>
      </dgm:t>
    </dgm:pt>
    <dgm:pt modelId="{93D9F00B-FBE8-4186-9F47-566FC5029A91}" type="sibTrans" cxnId="{A0EA7F4A-E735-4E6C-9DC2-E33579041AAD}">
      <dgm:prSet/>
      <dgm:spPr/>
      <dgm:t>
        <a:bodyPr/>
        <a:lstStyle/>
        <a:p>
          <a:endParaRPr lang="el-GR"/>
        </a:p>
      </dgm:t>
    </dgm:pt>
    <dgm:pt modelId="{D747087F-106E-4048-A308-B66FCE860279}">
      <dgm:prSet phldrT="[Κείμενο]"/>
      <dgm:spPr/>
      <dgm:t>
        <a:bodyPr/>
        <a:lstStyle/>
        <a:p>
          <a:r>
            <a:rPr lang="el-GR" dirty="0">
              <a:solidFill>
                <a:prstClr val="black"/>
              </a:solidFill>
              <a:latin typeface="Calibri" pitchFamily="34" charset="0"/>
              <a:ea typeface="Calibri" pitchFamily="34" charset="0"/>
              <a:cs typeface="Arial" pitchFamily="34" charset="0"/>
            </a:rPr>
            <a:t>Έλλειψη συγκέντρωσης</a:t>
          </a:r>
          <a:endParaRPr lang="el-GR" dirty="0"/>
        </a:p>
      </dgm:t>
    </dgm:pt>
    <dgm:pt modelId="{CE856A60-5895-49C3-9C91-CA8C8E0B24B7}" type="parTrans" cxnId="{05325E97-C7D1-414F-913B-7421F663B70C}">
      <dgm:prSet/>
      <dgm:spPr/>
      <dgm:t>
        <a:bodyPr/>
        <a:lstStyle/>
        <a:p>
          <a:endParaRPr lang="el-GR"/>
        </a:p>
      </dgm:t>
    </dgm:pt>
    <dgm:pt modelId="{503A22C4-59D7-4AE2-A22F-43FA098DABA9}" type="sibTrans" cxnId="{05325E97-C7D1-414F-913B-7421F663B70C}">
      <dgm:prSet/>
      <dgm:spPr/>
      <dgm:t>
        <a:bodyPr/>
        <a:lstStyle/>
        <a:p>
          <a:endParaRPr lang="el-GR"/>
        </a:p>
      </dgm:t>
    </dgm:pt>
    <dgm:pt modelId="{0E064FC6-BDD2-4909-8130-E8445002D761}">
      <dgm:prSet phldrT="[Κείμενο]"/>
      <dgm:spPr/>
      <dgm:t>
        <a:bodyPr/>
        <a:lstStyle/>
        <a:p>
          <a:r>
            <a:rPr lang="el-GR" dirty="0">
              <a:solidFill>
                <a:prstClr val="black"/>
              </a:solidFill>
              <a:latin typeface="Calibri" pitchFamily="34" charset="0"/>
              <a:ea typeface="Calibri" pitchFamily="34" charset="0"/>
              <a:cs typeface="Arial" pitchFamily="34" charset="0"/>
            </a:rPr>
            <a:t>Ευερεθιστότητα/ επιθετικότητα</a:t>
          </a:r>
          <a:endParaRPr lang="el-GR" dirty="0"/>
        </a:p>
      </dgm:t>
    </dgm:pt>
    <dgm:pt modelId="{CF457222-09BF-4115-BD54-C2D629EB0EF6}" type="parTrans" cxnId="{F95AAE5A-6062-41E9-8AA8-704937B18452}">
      <dgm:prSet/>
      <dgm:spPr/>
      <dgm:t>
        <a:bodyPr/>
        <a:lstStyle/>
        <a:p>
          <a:endParaRPr lang="el-GR"/>
        </a:p>
      </dgm:t>
    </dgm:pt>
    <dgm:pt modelId="{170487A7-C7DF-4737-BD7E-F6C2A88A2E8B}" type="sibTrans" cxnId="{F95AAE5A-6062-41E9-8AA8-704937B18452}">
      <dgm:prSet/>
      <dgm:spPr/>
      <dgm:t>
        <a:bodyPr/>
        <a:lstStyle/>
        <a:p>
          <a:endParaRPr lang="el-GR"/>
        </a:p>
      </dgm:t>
    </dgm:pt>
    <dgm:pt modelId="{E4057467-61E6-40A6-B06C-7F27F202DFAF}">
      <dgm:prSet/>
      <dgm:spPr/>
      <dgm:t>
        <a:bodyPr/>
        <a:lstStyle/>
        <a:p>
          <a:r>
            <a:rPr lang="el-GR">
              <a:solidFill>
                <a:prstClr val="black"/>
              </a:solidFill>
              <a:latin typeface="Calibri" pitchFamily="34" charset="0"/>
              <a:ea typeface="Calibri" pitchFamily="34" charset="0"/>
              <a:cs typeface="Arial" pitchFamily="34" charset="0"/>
            </a:rPr>
            <a:t>Επιπτώσεις στη σχολική επίδοση και το κίνητρο</a:t>
          </a:r>
          <a:endParaRPr lang="el-GR" dirty="0">
            <a:solidFill>
              <a:prstClr val="black"/>
            </a:solidFill>
            <a:latin typeface="Arial" pitchFamily="34" charset="0"/>
            <a:cs typeface="Arial" pitchFamily="34" charset="0"/>
          </a:endParaRPr>
        </a:p>
      </dgm:t>
    </dgm:pt>
    <dgm:pt modelId="{002D93A3-3D9D-4F2E-A98C-DCC751DEFC2D}" type="parTrans" cxnId="{955AD36D-9E46-4E17-8DF6-53CF62D9EADF}">
      <dgm:prSet/>
      <dgm:spPr/>
      <dgm:t>
        <a:bodyPr/>
        <a:lstStyle/>
        <a:p>
          <a:endParaRPr lang="el-GR"/>
        </a:p>
      </dgm:t>
    </dgm:pt>
    <dgm:pt modelId="{23D86A4D-4770-49F7-A6A5-61A5F47ED3A4}" type="sibTrans" cxnId="{955AD36D-9E46-4E17-8DF6-53CF62D9EADF}">
      <dgm:prSet/>
      <dgm:spPr/>
      <dgm:t>
        <a:bodyPr/>
        <a:lstStyle/>
        <a:p>
          <a:endParaRPr lang="el-GR"/>
        </a:p>
      </dgm:t>
    </dgm:pt>
    <dgm:pt modelId="{C8F0B609-B435-4423-9BC1-4A62B0D06EC1}">
      <dgm:prSet/>
      <dgm:spPr/>
      <dgm:t>
        <a:bodyPr/>
        <a:lstStyle/>
        <a:p>
          <a:r>
            <a:rPr lang="el-GR">
              <a:solidFill>
                <a:prstClr val="black"/>
              </a:solidFill>
              <a:latin typeface="Calibri" pitchFamily="34" charset="0"/>
              <a:ea typeface="Calibri" pitchFamily="34" charset="0"/>
              <a:cs typeface="Arial" pitchFamily="34" charset="0"/>
            </a:rPr>
            <a:t>Επικινδυνότητα για </a:t>
          </a:r>
          <a:r>
            <a:rPr lang="en-US">
              <a:solidFill>
                <a:prstClr val="black"/>
              </a:solidFill>
              <a:latin typeface="Calibri" pitchFamily="34" charset="0"/>
              <a:ea typeface="Calibri" pitchFamily="34" charset="0"/>
              <a:cs typeface="Arial" pitchFamily="34" charset="0"/>
            </a:rPr>
            <a:t>cyber bullying</a:t>
          </a:r>
          <a:endParaRPr lang="el-GR" dirty="0">
            <a:solidFill>
              <a:prstClr val="black"/>
            </a:solidFill>
            <a:latin typeface="Arial" pitchFamily="34" charset="0"/>
            <a:cs typeface="Arial" pitchFamily="34" charset="0"/>
          </a:endParaRPr>
        </a:p>
      </dgm:t>
    </dgm:pt>
    <dgm:pt modelId="{13026343-4655-469E-965A-DC3CCAAC0241}" type="parTrans" cxnId="{6072DB0B-3ACA-44C1-8C85-BCB134A34B85}">
      <dgm:prSet/>
      <dgm:spPr/>
      <dgm:t>
        <a:bodyPr/>
        <a:lstStyle/>
        <a:p>
          <a:endParaRPr lang="el-GR"/>
        </a:p>
      </dgm:t>
    </dgm:pt>
    <dgm:pt modelId="{0F0AF4DC-D1E3-4E0B-8092-2E1D81189A74}" type="sibTrans" cxnId="{6072DB0B-3ACA-44C1-8C85-BCB134A34B85}">
      <dgm:prSet/>
      <dgm:spPr/>
      <dgm:t>
        <a:bodyPr/>
        <a:lstStyle/>
        <a:p>
          <a:endParaRPr lang="el-GR"/>
        </a:p>
      </dgm:t>
    </dgm:pt>
    <dgm:pt modelId="{34B4F77D-217A-4360-9153-2A8202F1E9FA}">
      <dgm:prSet/>
      <dgm:spPr/>
      <dgm:t>
        <a:bodyPr/>
        <a:lstStyle/>
        <a:p>
          <a:r>
            <a:rPr lang="el-GR" i="1">
              <a:solidFill>
                <a:prstClr val="black"/>
              </a:solidFill>
              <a:latin typeface="Calibri" pitchFamily="34" charset="0"/>
              <a:ea typeface="Calibri" pitchFamily="34" charset="0"/>
              <a:cs typeface="Arial" pitchFamily="34" charset="0"/>
            </a:rPr>
            <a:t>Κίνδυνος εθισμού στο διαδίκτυο και τα ηλεκτρονικά παιχνίδια</a:t>
          </a:r>
          <a:endParaRPr lang="el-GR" dirty="0">
            <a:solidFill>
              <a:prstClr val="black"/>
            </a:solidFill>
            <a:latin typeface="Arial" pitchFamily="34" charset="0"/>
            <a:cs typeface="Arial" pitchFamily="34" charset="0"/>
          </a:endParaRPr>
        </a:p>
      </dgm:t>
    </dgm:pt>
    <dgm:pt modelId="{C3EAEB5F-5207-496C-9228-1856BAA8A5AA}" type="parTrans" cxnId="{560FAE69-D8F2-43B2-9EBA-B31F9ABA6219}">
      <dgm:prSet/>
      <dgm:spPr/>
      <dgm:t>
        <a:bodyPr/>
        <a:lstStyle/>
        <a:p>
          <a:endParaRPr lang="el-GR"/>
        </a:p>
      </dgm:t>
    </dgm:pt>
    <dgm:pt modelId="{F2C42AD0-33F8-42E6-8513-620250E805CA}" type="sibTrans" cxnId="{560FAE69-D8F2-43B2-9EBA-B31F9ABA6219}">
      <dgm:prSet/>
      <dgm:spPr/>
      <dgm:t>
        <a:bodyPr/>
        <a:lstStyle/>
        <a:p>
          <a:endParaRPr lang="el-GR"/>
        </a:p>
      </dgm:t>
    </dgm:pt>
    <dgm:pt modelId="{88A6FFAE-3C05-47FD-A06A-BF2EA3D775CA}" type="pres">
      <dgm:prSet presAssocID="{CBB9F1F1-A3F5-42C5-A7F1-3186CAE18496}" presName="diagram" presStyleCnt="0">
        <dgm:presLayoutVars>
          <dgm:dir/>
          <dgm:resizeHandles val="exact"/>
        </dgm:presLayoutVars>
      </dgm:prSet>
      <dgm:spPr/>
    </dgm:pt>
    <dgm:pt modelId="{40117ADB-40D7-4C2E-ACC2-D7F3133AEA1E}" type="pres">
      <dgm:prSet presAssocID="{B806EBB4-E6F7-479B-8260-FBA48A99110A}" presName="node" presStyleLbl="node1" presStyleIdx="0" presStyleCnt="8">
        <dgm:presLayoutVars>
          <dgm:bulletEnabled val="1"/>
        </dgm:presLayoutVars>
      </dgm:prSet>
      <dgm:spPr/>
    </dgm:pt>
    <dgm:pt modelId="{713F7D3C-0720-431D-B938-439ACAA64297}" type="pres">
      <dgm:prSet presAssocID="{E8B80A11-59D8-4007-AF24-938B3C9EB3CE}" presName="sibTrans" presStyleCnt="0"/>
      <dgm:spPr/>
    </dgm:pt>
    <dgm:pt modelId="{5BE6BE5B-20C3-49CB-B27A-0DDC860FEB39}" type="pres">
      <dgm:prSet presAssocID="{314EF639-504D-4D76-9FDD-81EE117D1DCB}" presName="node" presStyleLbl="node1" presStyleIdx="1" presStyleCnt="8">
        <dgm:presLayoutVars>
          <dgm:bulletEnabled val="1"/>
        </dgm:presLayoutVars>
      </dgm:prSet>
      <dgm:spPr/>
    </dgm:pt>
    <dgm:pt modelId="{01FF4549-37E2-40E2-ABA9-A1B364A10033}" type="pres">
      <dgm:prSet presAssocID="{B70A1188-F708-4DD8-8011-EC567E96E90E}" presName="sibTrans" presStyleCnt="0"/>
      <dgm:spPr/>
    </dgm:pt>
    <dgm:pt modelId="{D49559F3-6CF0-4FCC-A6F3-3E499415CEB8}" type="pres">
      <dgm:prSet presAssocID="{CBA044AA-26FB-4486-9DF7-B01873F56A61}" presName="node" presStyleLbl="node1" presStyleIdx="2" presStyleCnt="8">
        <dgm:presLayoutVars>
          <dgm:bulletEnabled val="1"/>
        </dgm:presLayoutVars>
      </dgm:prSet>
      <dgm:spPr/>
    </dgm:pt>
    <dgm:pt modelId="{8D5DCBF1-418E-4FC2-9512-EFD1B36149C1}" type="pres">
      <dgm:prSet presAssocID="{93D9F00B-FBE8-4186-9F47-566FC5029A91}" presName="sibTrans" presStyleCnt="0"/>
      <dgm:spPr/>
    </dgm:pt>
    <dgm:pt modelId="{E8BDE86D-90E6-4F67-A717-4AA0D68C740B}" type="pres">
      <dgm:prSet presAssocID="{D747087F-106E-4048-A308-B66FCE860279}" presName="node" presStyleLbl="node1" presStyleIdx="3" presStyleCnt="8">
        <dgm:presLayoutVars>
          <dgm:bulletEnabled val="1"/>
        </dgm:presLayoutVars>
      </dgm:prSet>
      <dgm:spPr/>
    </dgm:pt>
    <dgm:pt modelId="{91E72F81-3F01-466E-AB76-234EA7D40D85}" type="pres">
      <dgm:prSet presAssocID="{503A22C4-59D7-4AE2-A22F-43FA098DABA9}" presName="sibTrans" presStyleCnt="0"/>
      <dgm:spPr/>
    </dgm:pt>
    <dgm:pt modelId="{4CCCEF10-010D-43BB-9D9D-15A38BA45EE9}" type="pres">
      <dgm:prSet presAssocID="{0E064FC6-BDD2-4909-8130-E8445002D761}" presName="node" presStyleLbl="node1" presStyleIdx="4" presStyleCnt="8">
        <dgm:presLayoutVars>
          <dgm:bulletEnabled val="1"/>
        </dgm:presLayoutVars>
      </dgm:prSet>
      <dgm:spPr/>
    </dgm:pt>
    <dgm:pt modelId="{7C49A5A2-ABBB-43F2-96B7-9AA53C95268D}" type="pres">
      <dgm:prSet presAssocID="{170487A7-C7DF-4737-BD7E-F6C2A88A2E8B}" presName="sibTrans" presStyleCnt="0"/>
      <dgm:spPr/>
    </dgm:pt>
    <dgm:pt modelId="{CF109EAB-88C5-432E-BE6E-F1E1DEBCAF63}" type="pres">
      <dgm:prSet presAssocID="{E4057467-61E6-40A6-B06C-7F27F202DFAF}" presName="node" presStyleLbl="node1" presStyleIdx="5" presStyleCnt="8">
        <dgm:presLayoutVars>
          <dgm:bulletEnabled val="1"/>
        </dgm:presLayoutVars>
      </dgm:prSet>
      <dgm:spPr/>
    </dgm:pt>
    <dgm:pt modelId="{5091C6F2-69C1-4E74-8CFE-1DAB42879478}" type="pres">
      <dgm:prSet presAssocID="{23D86A4D-4770-49F7-A6A5-61A5F47ED3A4}" presName="sibTrans" presStyleCnt="0"/>
      <dgm:spPr/>
    </dgm:pt>
    <dgm:pt modelId="{1384E6CB-1E55-4B6B-83C4-D7FC94D14917}" type="pres">
      <dgm:prSet presAssocID="{C8F0B609-B435-4423-9BC1-4A62B0D06EC1}" presName="node" presStyleLbl="node1" presStyleIdx="6" presStyleCnt="8">
        <dgm:presLayoutVars>
          <dgm:bulletEnabled val="1"/>
        </dgm:presLayoutVars>
      </dgm:prSet>
      <dgm:spPr/>
    </dgm:pt>
    <dgm:pt modelId="{23883713-E372-404A-8368-B3ED373FEFDA}" type="pres">
      <dgm:prSet presAssocID="{0F0AF4DC-D1E3-4E0B-8092-2E1D81189A74}" presName="sibTrans" presStyleCnt="0"/>
      <dgm:spPr/>
    </dgm:pt>
    <dgm:pt modelId="{0F5F4A67-12CD-4F23-83F6-09BBE2E1C42B}" type="pres">
      <dgm:prSet presAssocID="{34B4F77D-217A-4360-9153-2A8202F1E9FA}" presName="node" presStyleLbl="node1" presStyleIdx="7" presStyleCnt="8">
        <dgm:presLayoutVars>
          <dgm:bulletEnabled val="1"/>
        </dgm:presLayoutVars>
      </dgm:prSet>
      <dgm:spPr/>
    </dgm:pt>
  </dgm:ptLst>
  <dgm:cxnLst>
    <dgm:cxn modelId="{6072DB0B-3ACA-44C1-8C85-BCB134A34B85}" srcId="{CBB9F1F1-A3F5-42C5-A7F1-3186CAE18496}" destId="{C8F0B609-B435-4423-9BC1-4A62B0D06EC1}" srcOrd="6" destOrd="0" parTransId="{13026343-4655-469E-965A-DC3CCAAC0241}" sibTransId="{0F0AF4DC-D1E3-4E0B-8092-2E1D81189A74}"/>
    <dgm:cxn modelId="{26F39420-8D2D-4550-9794-E694DBC2C0FB}" type="presOf" srcId="{D747087F-106E-4048-A308-B66FCE860279}" destId="{E8BDE86D-90E6-4F67-A717-4AA0D68C740B}" srcOrd="0" destOrd="0" presId="urn:microsoft.com/office/officeart/2005/8/layout/default"/>
    <dgm:cxn modelId="{1C490F5F-829F-400D-ADED-FC5216174BE5}" type="presOf" srcId="{314EF639-504D-4D76-9FDD-81EE117D1DCB}" destId="{5BE6BE5B-20C3-49CB-B27A-0DDC860FEB39}" srcOrd="0" destOrd="0" presId="urn:microsoft.com/office/officeart/2005/8/layout/default"/>
    <dgm:cxn modelId="{560FAE69-D8F2-43B2-9EBA-B31F9ABA6219}" srcId="{CBB9F1F1-A3F5-42C5-A7F1-3186CAE18496}" destId="{34B4F77D-217A-4360-9153-2A8202F1E9FA}" srcOrd="7" destOrd="0" parTransId="{C3EAEB5F-5207-496C-9228-1856BAA8A5AA}" sibTransId="{F2C42AD0-33F8-42E6-8513-620250E805CA}"/>
    <dgm:cxn modelId="{A0EA7F4A-E735-4E6C-9DC2-E33579041AAD}" srcId="{CBB9F1F1-A3F5-42C5-A7F1-3186CAE18496}" destId="{CBA044AA-26FB-4486-9DF7-B01873F56A61}" srcOrd="2" destOrd="0" parTransId="{78911846-2BF0-4BA1-A0AE-826BB540D061}" sibTransId="{93D9F00B-FBE8-4186-9F47-566FC5029A91}"/>
    <dgm:cxn modelId="{955AD36D-9E46-4E17-8DF6-53CF62D9EADF}" srcId="{CBB9F1F1-A3F5-42C5-A7F1-3186CAE18496}" destId="{E4057467-61E6-40A6-B06C-7F27F202DFAF}" srcOrd="5" destOrd="0" parTransId="{002D93A3-3D9D-4F2E-A98C-DCC751DEFC2D}" sibTransId="{23D86A4D-4770-49F7-A6A5-61A5F47ED3A4}"/>
    <dgm:cxn modelId="{44B18756-6D5C-4FEE-BB2F-928CFC2626C9}" type="presOf" srcId="{CBA044AA-26FB-4486-9DF7-B01873F56A61}" destId="{D49559F3-6CF0-4FCC-A6F3-3E499415CEB8}" srcOrd="0" destOrd="0" presId="urn:microsoft.com/office/officeart/2005/8/layout/default"/>
    <dgm:cxn modelId="{3042FA76-0E30-485D-AEE5-69F4A68B03E4}" srcId="{CBB9F1F1-A3F5-42C5-A7F1-3186CAE18496}" destId="{B806EBB4-E6F7-479B-8260-FBA48A99110A}" srcOrd="0" destOrd="0" parTransId="{B7FF9685-820C-4F9E-A11E-DA142AE3AB8C}" sibTransId="{E8B80A11-59D8-4007-AF24-938B3C9EB3CE}"/>
    <dgm:cxn modelId="{B39B3458-13D0-436A-AB68-BF7372F4194D}" type="presOf" srcId="{0E064FC6-BDD2-4909-8130-E8445002D761}" destId="{4CCCEF10-010D-43BB-9D9D-15A38BA45EE9}" srcOrd="0" destOrd="0" presId="urn:microsoft.com/office/officeart/2005/8/layout/default"/>
    <dgm:cxn modelId="{F95AAE5A-6062-41E9-8AA8-704937B18452}" srcId="{CBB9F1F1-A3F5-42C5-A7F1-3186CAE18496}" destId="{0E064FC6-BDD2-4909-8130-E8445002D761}" srcOrd="4" destOrd="0" parTransId="{CF457222-09BF-4115-BD54-C2D629EB0EF6}" sibTransId="{170487A7-C7DF-4737-BD7E-F6C2A88A2E8B}"/>
    <dgm:cxn modelId="{E6546E8C-6A5A-4E38-A2DB-3BF84D2B07FE}" srcId="{CBB9F1F1-A3F5-42C5-A7F1-3186CAE18496}" destId="{314EF639-504D-4D76-9FDD-81EE117D1DCB}" srcOrd="1" destOrd="0" parTransId="{4D693AB7-74E5-4D7D-8050-401AF34D8968}" sibTransId="{B70A1188-F708-4DD8-8011-EC567E96E90E}"/>
    <dgm:cxn modelId="{05325E97-C7D1-414F-913B-7421F663B70C}" srcId="{CBB9F1F1-A3F5-42C5-A7F1-3186CAE18496}" destId="{D747087F-106E-4048-A308-B66FCE860279}" srcOrd="3" destOrd="0" parTransId="{CE856A60-5895-49C3-9C91-CA8C8E0B24B7}" sibTransId="{503A22C4-59D7-4AE2-A22F-43FA098DABA9}"/>
    <dgm:cxn modelId="{B56DB6C8-2542-4626-A5A5-233F2E3C286F}" type="presOf" srcId="{E4057467-61E6-40A6-B06C-7F27F202DFAF}" destId="{CF109EAB-88C5-432E-BE6E-F1E1DEBCAF63}" srcOrd="0" destOrd="0" presId="urn:microsoft.com/office/officeart/2005/8/layout/default"/>
    <dgm:cxn modelId="{F8FDF6C9-03C2-4B3F-87A8-031CC147B368}" type="presOf" srcId="{C8F0B609-B435-4423-9BC1-4A62B0D06EC1}" destId="{1384E6CB-1E55-4B6B-83C4-D7FC94D14917}" srcOrd="0" destOrd="0" presId="urn:microsoft.com/office/officeart/2005/8/layout/default"/>
    <dgm:cxn modelId="{85B190CD-E113-455C-A48E-79BD612083FC}" type="presOf" srcId="{34B4F77D-217A-4360-9153-2A8202F1E9FA}" destId="{0F5F4A67-12CD-4F23-83F6-09BBE2E1C42B}" srcOrd="0" destOrd="0" presId="urn:microsoft.com/office/officeart/2005/8/layout/default"/>
    <dgm:cxn modelId="{07A987CF-2FDF-4091-9314-5F094C8781D1}" type="presOf" srcId="{CBB9F1F1-A3F5-42C5-A7F1-3186CAE18496}" destId="{88A6FFAE-3C05-47FD-A06A-BF2EA3D775CA}" srcOrd="0" destOrd="0" presId="urn:microsoft.com/office/officeart/2005/8/layout/default"/>
    <dgm:cxn modelId="{04D90EE1-D6B1-4A19-BF93-49CFAFE755A2}" type="presOf" srcId="{B806EBB4-E6F7-479B-8260-FBA48A99110A}" destId="{40117ADB-40D7-4C2E-ACC2-D7F3133AEA1E}" srcOrd="0" destOrd="0" presId="urn:microsoft.com/office/officeart/2005/8/layout/default"/>
    <dgm:cxn modelId="{72D2A3D7-5586-4C5D-BD59-D102C8EC5EED}" type="presParOf" srcId="{88A6FFAE-3C05-47FD-A06A-BF2EA3D775CA}" destId="{40117ADB-40D7-4C2E-ACC2-D7F3133AEA1E}" srcOrd="0" destOrd="0" presId="urn:microsoft.com/office/officeart/2005/8/layout/default"/>
    <dgm:cxn modelId="{85E7D40F-54CE-45C3-AAC1-69252FB4A8FF}" type="presParOf" srcId="{88A6FFAE-3C05-47FD-A06A-BF2EA3D775CA}" destId="{713F7D3C-0720-431D-B938-439ACAA64297}" srcOrd="1" destOrd="0" presId="urn:microsoft.com/office/officeart/2005/8/layout/default"/>
    <dgm:cxn modelId="{429F2793-C12E-40DA-8E5E-FA39818E0A3F}" type="presParOf" srcId="{88A6FFAE-3C05-47FD-A06A-BF2EA3D775CA}" destId="{5BE6BE5B-20C3-49CB-B27A-0DDC860FEB39}" srcOrd="2" destOrd="0" presId="urn:microsoft.com/office/officeart/2005/8/layout/default"/>
    <dgm:cxn modelId="{5BABB8C7-CB4D-48A9-A9B2-8A7FF4EF0BE1}" type="presParOf" srcId="{88A6FFAE-3C05-47FD-A06A-BF2EA3D775CA}" destId="{01FF4549-37E2-40E2-ABA9-A1B364A10033}" srcOrd="3" destOrd="0" presId="urn:microsoft.com/office/officeart/2005/8/layout/default"/>
    <dgm:cxn modelId="{09982F6F-168F-42DF-BD04-A9A2C8A52EAE}" type="presParOf" srcId="{88A6FFAE-3C05-47FD-A06A-BF2EA3D775CA}" destId="{D49559F3-6CF0-4FCC-A6F3-3E499415CEB8}" srcOrd="4" destOrd="0" presId="urn:microsoft.com/office/officeart/2005/8/layout/default"/>
    <dgm:cxn modelId="{DCF02F28-6D7F-47F0-A9E7-71011ED41E19}" type="presParOf" srcId="{88A6FFAE-3C05-47FD-A06A-BF2EA3D775CA}" destId="{8D5DCBF1-418E-4FC2-9512-EFD1B36149C1}" srcOrd="5" destOrd="0" presId="urn:microsoft.com/office/officeart/2005/8/layout/default"/>
    <dgm:cxn modelId="{35F7E8DE-B1B0-4A5D-AD23-9E4161CB3E5A}" type="presParOf" srcId="{88A6FFAE-3C05-47FD-A06A-BF2EA3D775CA}" destId="{E8BDE86D-90E6-4F67-A717-4AA0D68C740B}" srcOrd="6" destOrd="0" presId="urn:microsoft.com/office/officeart/2005/8/layout/default"/>
    <dgm:cxn modelId="{2A9FE289-903B-4430-83AE-046E52929F1E}" type="presParOf" srcId="{88A6FFAE-3C05-47FD-A06A-BF2EA3D775CA}" destId="{91E72F81-3F01-466E-AB76-234EA7D40D85}" srcOrd="7" destOrd="0" presId="urn:microsoft.com/office/officeart/2005/8/layout/default"/>
    <dgm:cxn modelId="{94141367-DFE8-4783-AE94-13B2AC366A7C}" type="presParOf" srcId="{88A6FFAE-3C05-47FD-A06A-BF2EA3D775CA}" destId="{4CCCEF10-010D-43BB-9D9D-15A38BA45EE9}" srcOrd="8" destOrd="0" presId="urn:microsoft.com/office/officeart/2005/8/layout/default"/>
    <dgm:cxn modelId="{16CB4209-39F8-4A95-940D-100DD7DFF1ED}" type="presParOf" srcId="{88A6FFAE-3C05-47FD-A06A-BF2EA3D775CA}" destId="{7C49A5A2-ABBB-43F2-96B7-9AA53C95268D}" srcOrd="9" destOrd="0" presId="urn:microsoft.com/office/officeart/2005/8/layout/default"/>
    <dgm:cxn modelId="{92799FDF-D037-45AB-8AE2-656948E4AEBB}" type="presParOf" srcId="{88A6FFAE-3C05-47FD-A06A-BF2EA3D775CA}" destId="{CF109EAB-88C5-432E-BE6E-F1E1DEBCAF63}" srcOrd="10" destOrd="0" presId="urn:microsoft.com/office/officeart/2005/8/layout/default"/>
    <dgm:cxn modelId="{993E9986-D193-4393-961C-F94C8A9F0887}" type="presParOf" srcId="{88A6FFAE-3C05-47FD-A06A-BF2EA3D775CA}" destId="{5091C6F2-69C1-4E74-8CFE-1DAB42879478}" srcOrd="11" destOrd="0" presId="urn:microsoft.com/office/officeart/2005/8/layout/default"/>
    <dgm:cxn modelId="{548279A2-286B-4B3F-8ACF-322A4092C557}" type="presParOf" srcId="{88A6FFAE-3C05-47FD-A06A-BF2EA3D775CA}" destId="{1384E6CB-1E55-4B6B-83C4-D7FC94D14917}" srcOrd="12" destOrd="0" presId="urn:microsoft.com/office/officeart/2005/8/layout/default"/>
    <dgm:cxn modelId="{8D18E0EB-3868-4971-94CC-6C5FC6118F6A}" type="presParOf" srcId="{88A6FFAE-3C05-47FD-A06A-BF2EA3D775CA}" destId="{23883713-E372-404A-8368-B3ED373FEFDA}" srcOrd="13" destOrd="0" presId="urn:microsoft.com/office/officeart/2005/8/layout/default"/>
    <dgm:cxn modelId="{7A2D7572-D9FD-407F-953A-4E1784840672}" type="presParOf" srcId="{88A6FFAE-3C05-47FD-A06A-BF2EA3D775CA}" destId="{0F5F4A67-12CD-4F23-83F6-09BBE2E1C42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7775C-5E77-4781-875A-079D87AB44AC}">
      <dsp:nvSpPr>
        <dsp:cNvPr id="0" name=""/>
        <dsp:cNvSpPr/>
      </dsp:nvSpPr>
      <dsp:spPr>
        <a:xfrm>
          <a:off x="1671" y="1697841"/>
          <a:ext cx="2469728" cy="24697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Ο περιορισμός των επιλογών ενασχόλησης και δραστηριοποίησης του παιδιού την περίοδο της πανδημίας</a:t>
          </a:r>
        </a:p>
      </dsp:txBody>
      <dsp:txXfrm>
        <a:off x="1671" y="1697841"/>
        <a:ext cx="2469728" cy="2469728"/>
      </dsp:txXfrm>
    </dsp:sp>
    <dsp:sp modelId="{3D531056-DC7D-4EBD-85E8-05B6B1428A89}">
      <dsp:nvSpPr>
        <dsp:cNvPr id="0" name=""/>
        <dsp:cNvSpPr/>
      </dsp:nvSpPr>
      <dsp:spPr>
        <a:xfrm>
          <a:off x="2673804" y="2183612"/>
          <a:ext cx="1432442" cy="143244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l-GR" sz="2400" kern="1200"/>
        </a:p>
      </dsp:txBody>
      <dsp:txXfrm>
        <a:off x="2673804" y="2183612"/>
        <a:ext cx="1432442" cy="1432442"/>
      </dsp:txXfrm>
    </dsp:sp>
    <dsp:sp modelId="{76B1C520-72D7-4B3E-8D9E-1728CD8CF668}">
      <dsp:nvSpPr>
        <dsp:cNvPr id="0" name=""/>
        <dsp:cNvSpPr/>
      </dsp:nvSpPr>
      <dsp:spPr>
        <a:xfrm>
          <a:off x="4306789" y="1664969"/>
          <a:ext cx="2469728" cy="24697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Η αναγκαιότητα να </a:t>
          </a:r>
          <a:r>
            <a:rPr lang="el-GR" sz="2000" kern="1200" dirty="0">
              <a:solidFill>
                <a:schemeClr val="tx1"/>
              </a:solidFill>
            </a:rPr>
            <a:t>αντικατασταθεί</a:t>
          </a:r>
          <a:r>
            <a:rPr lang="el-GR" sz="1700" kern="1200" dirty="0">
              <a:solidFill>
                <a:schemeClr val="tx1"/>
              </a:solidFill>
            </a:rPr>
            <a:t> η εκπαιδευτική διαδικασία με </a:t>
          </a:r>
          <a:r>
            <a:rPr lang="el-GR" sz="1700" kern="1200" dirty="0" err="1">
              <a:solidFill>
                <a:schemeClr val="tx1"/>
              </a:solidFill>
            </a:rPr>
            <a:t>τηλε</a:t>
          </a:r>
          <a:r>
            <a:rPr lang="el-GR" sz="1700" kern="1200" dirty="0">
              <a:solidFill>
                <a:schemeClr val="tx1"/>
              </a:solidFill>
            </a:rPr>
            <a:t>-εκπαίδευση μέσω διαδικτύου</a:t>
          </a:r>
        </a:p>
      </dsp:txBody>
      <dsp:txXfrm>
        <a:off x="4306789" y="1664969"/>
        <a:ext cx="2469728" cy="2469728"/>
      </dsp:txXfrm>
    </dsp:sp>
    <dsp:sp modelId="{CE627A16-9C63-46D2-AB3B-28C14DFE8AA0}">
      <dsp:nvSpPr>
        <dsp:cNvPr id="0" name=""/>
        <dsp:cNvSpPr/>
      </dsp:nvSpPr>
      <dsp:spPr>
        <a:xfrm>
          <a:off x="6977059" y="2183612"/>
          <a:ext cx="1432442" cy="143244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l-GR" sz="5500" kern="1200"/>
        </a:p>
      </dsp:txBody>
      <dsp:txXfrm>
        <a:off x="6977059" y="2183612"/>
        <a:ext cx="1432442" cy="1432442"/>
      </dsp:txXfrm>
    </dsp:sp>
    <dsp:sp modelId="{AC50F1E8-0671-4EE9-B9F2-64DEC3E515BA}">
      <dsp:nvSpPr>
        <dsp:cNvPr id="0" name=""/>
        <dsp:cNvSpPr/>
      </dsp:nvSpPr>
      <dsp:spPr>
        <a:xfrm>
          <a:off x="8610043" y="1523997"/>
          <a:ext cx="2664021" cy="27516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800" kern="1200" dirty="0">
              <a:solidFill>
                <a:schemeClr val="tx1"/>
              </a:solidFill>
            </a:rPr>
            <a:t>Οδηγούν το παιδί και τον έφηβο σε πολύωρη έκθεση στην οθόνη,  το διαδίκτυο ή/και ηλεκτρονικά παιχνίδια</a:t>
          </a:r>
        </a:p>
        <a:p>
          <a:pPr algn="ctr" defTabSz="889000">
            <a:lnSpc>
              <a:spcPct val="90000"/>
            </a:lnSpc>
            <a:spcBef>
              <a:spcPct val="0"/>
            </a:spcBef>
            <a:spcAft>
              <a:spcPct val="35000"/>
            </a:spcAft>
            <a:buNone/>
          </a:pPr>
          <a:endParaRPr lang="el-GR" sz="1400" kern="1200" dirty="0">
            <a:solidFill>
              <a:schemeClr val="tx1"/>
            </a:solidFill>
          </a:endParaRPr>
        </a:p>
      </dsp:txBody>
      <dsp:txXfrm>
        <a:off x="8610043" y="1523997"/>
        <a:ext cx="2664021" cy="2751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17ADB-40D7-4C2E-ACC2-D7F3133AEA1E}">
      <dsp:nvSpPr>
        <dsp:cNvPr id="0" name=""/>
        <dsp:cNvSpPr/>
      </dsp:nvSpPr>
      <dsp:spPr>
        <a:xfrm>
          <a:off x="3045" y="8535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solidFill>
                <a:prstClr val="black"/>
              </a:solidFill>
              <a:latin typeface="Calibri" pitchFamily="34" charset="0"/>
              <a:ea typeface="Calibri" pitchFamily="34" charset="0"/>
              <a:cs typeface="Arial" pitchFamily="34" charset="0"/>
            </a:rPr>
            <a:t>Επιπτώσεις στην κοινωνική και ψυχοσυναισθηματική ανάπτυξη του παιδιού</a:t>
          </a:r>
          <a:endParaRPr lang="el-GR" sz="1900" kern="1200" dirty="0"/>
        </a:p>
      </dsp:txBody>
      <dsp:txXfrm>
        <a:off x="3045" y="85353"/>
        <a:ext cx="2416013" cy="1449608"/>
      </dsp:txXfrm>
    </dsp:sp>
    <dsp:sp modelId="{5BE6BE5B-20C3-49CB-B27A-0DDC860FEB39}">
      <dsp:nvSpPr>
        <dsp:cNvPr id="0" name=""/>
        <dsp:cNvSpPr/>
      </dsp:nvSpPr>
      <dsp:spPr>
        <a:xfrm>
          <a:off x="2660660" y="8535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solidFill>
                <a:prstClr val="black"/>
              </a:solidFill>
              <a:latin typeface="Calibri" pitchFamily="34" charset="0"/>
              <a:ea typeface="Calibri" pitchFamily="34" charset="0"/>
              <a:cs typeface="Arial" pitchFamily="34" charset="0"/>
            </a:rPr>
            <a:t>Επιπτώσεις στη γνωστική ικανότητα</a:t>
          </a:r>
          <a:endParaRPr lang="el-GR" sz="1900" kern="1200" dirty="0"/>
        </a:p>
      </dsp:txBody>
      <dsp:txXfrm>
        <a:off x="2660660" y="85353"/>
        <a:ext cx="2416013" cy="1449608"/>
      </dsp:txXfrm>
    </dsp:sp>
    <dsp:sp modelId="{D49559F3-6CF0-4FCC-A6F3-3E499415CEB8}">
      <dsp:nvSpPr>
        <dsp:cNvPr id="0" name=""/>
        <dsp:cNvSpPr/>
      </dsp:nvSpPr>
      <dsp:spPr>
        <a:xfrm>
          <a:off x="5318275" y="8535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solidFill>
                <a:prstClr val="black"/>
              </a:solidFill>
              <a:latin typeface="Calibri" pitchFamily="34" charset="0"/>
              <a:ea typeface="Calibri" pitchFamily="34" charset="0"/>
              <a:cs typeface="Arial" pitchFamily="34" charset="0"/>
            </a:rPr>
            <a:t>Διαταραχές ύπνου</a:t>
          </a:r>
          <a:endParaRPr lang="el-GR" sz="1900" kern="1200" dirty="0"/>
        </a:p>
      </dsp:txBody>
      <dsp:txXfrm>
        <a:off x="5318275" y="85353"/>
        <a:ext cx="2416013" cy="1449608"/>
      </dsp:txXfrm>
    </dsp:sp>
    <dsp:sp modelId="{E8BDE86D-90E6-4F67-A717-4AA0D68C740B}">
      <dsp:nvSpPr>
        <dsp:cNvPr id="0" name=""/>
        <dsp:cNvSpPr/>
      </dsp:nvSpPr>
      <dsp:spPr>
        <a:xfrm>
          <a:off x="7975890" y="8535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solidFill>
                <a:prstClr val="black"/>
              </a:solidFill>
              <a:latin typeface="Calibri" pitchFamily="34" charset="0"/>
              <a:ea typeface="Calibri" pitchFamily="34" charset="0"/>
              <a:cs typeface="Arial" pitchFamily="34" charset="0"/>
            </a:rPr>
            <a:t>Έλλειψη συγκέντρωσης</a:t>
          </a:r>
          <a:endParaRPr lang="el-GR" sz="1900" kern="1200" dirty="0"/>
        </a:p>
      </dsp:txBody>
      <dsp:txXfrm>
        <a:off x="7975890" y="85353"/>
        <a:ext cx="2416013" cy="1449608"/>
      </dsp:txXfrm>
    </dsp:sp>
    <dsp:sp modelId="{4CCCEF10-010D-43BB-9D9D-15A38BA45EE9}">
      <dsp:nvSpPr>
        <dsp:cNvPr id="0" name=""/>
        <dsp:cNvSpPr/>
      </dsp:nvSpPr>
      <dsp:spPr>
        <a:xfrm>
          <a:off x="3045" y="177656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solidFill>
                <a:prstClr val="black"/>
              </a:solidFill>
              <a:latin typeface="Calibri" pitchFamily="34" charset="0"/>
              <a:ea typeface="Calibri" pitchFamily="34" charset="0"/>
              <a:cs typeface="Arial" pitchFamily="34" charset="0"/>
            </a:rPr>
            <a:t>Ευερεθιστότητα/ επιθετικότητα</a:t>
          </a:r>
          <a:endParaRPr lang="el-GR" sz="1900" kern="1200" dirty="0"/>
        </a:p>
      </dsp:txBody>
      <dsp:txXfrm>
        <a:off x="3045" y="1776563"/>
        <a:ext cx="2416013" cy="1449608"/>
      </dsp:txXfrm>
    </dsp:sp>
    <dsp:sp modelId="{CF109EAB-88C5-432E-BE6E-F1E1DEBCAF63}">
      <dsp:nvSpPr>
        <dsp:cNvPr id="0" name=""/>
        <dsp:cNvSpPr/>
      </dsp:nvSpPr>
      <dsp:spPr>
        <a:xfrm>
          <a:off x="2660660" y="177656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solidFill>
                <a:prstClr val="black"/>
              </a:solidFill>
              <a:latin typeface="Calibri" pitchFamily="34" charset="0"/>
              <a:ea typeface="Calibri" pitchFamily="34" charset="0"/>
              <a:cs typeface="Arial" pitchFamily="34" charset="0"/>
            </a:rPr>
            <a:t>Επιπτώσεις στη σχολική επίδοση και το κίνητρο</a:t>
          </a:r>
          <a:endParaRPr lang="el-GR" sz="1900" kern="1200" dirty="0">
            <a:solidFill>
              <a:prstClr val="black"/>
            </a:solidFill>
            <a:latin typeface="Arial" pitchFamily="34" charset="0"/>
            <a:cs typeface="Arial" pitchFamily="34" charset="0"/>
          </a:endParaRPr>
        </a:p>
      </dsp:txBody>
      <dsp:txXfrm>
        <a:off x="2660660" y="1776563"/>
        <a:ext cx="2416013" cy="1449608"/>
      </dsp:txXfrm>
    </dsp:sp>
    <dsp:sp modelId="{1384E6CB-1E55-4B6B-83C4-D7FC94D14917}">
      <dsp:nvSpPr>
        <dsp:cNvPr id="0" name=""/>
        <dsp:cNvSpPr/>
      </dsp:nvSpPr>
      <dsp:spPr>
        <a:xfrm>
          <a:off x="5318275" y="177656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solidFill>
                <a:prstClr val="black"/>
              </a:solidFill>
              <a:latin typeface="Calibri" pitchFamily="34" charset="0"/>
              <a:ea typeface="Calibri" pitchFamily="34" charset="0"/>
              <a:cs typeface="Arial" pitchFamily="34" charset="0"/>
            </a:rPr>
            <a:t>Επικινδυνότητα για </a:t>
          </a:r>
          <a:r>
            <a:rPr lang="en-US" sz="1900" kern="1200">
              <a:solidFill>
                <a:prstClr val="black"/>
              </a:solidFill>
              <a:latin typeface="Calibri" pitchFamily="34" charset="0"/>
              <a:ea typeface="Calibri" pitchFamily="34" charset="0"/>
              <a:cs typeface="Arial" pitchFamily="34" charset="0"/>
            </a:rPr>
            <a:t>cyber bullying</a:t>
          </a:r>
          <a:endParaRPr lang="el-GR" sz="1900" kern="1200" dirty="0">
            <a:solidFill>
              <a:prstClr val="black"/>
            </a:solidFill>
            <a:latin typeface="Arial" pitchFamily="34" charset="0"/>
            <a:cs typeface="Arial" pitchFamily="34" charset="0"/>
          </a:endParaRPr>
        </a:p>
      </dsp:txBody>
      <dsp:txXfrm>
        <a:off x="5318275" y="1776563"/>
        <a:ext cx="2416013" cy="1449608"/>
      </dsp:txXfrm>
    </dsp:sp>
    <dsp:sp modelId="{0F5F4A67-12CD-4F23-83F6-09BBE2E1C42B}">
      <dsp:nvSpPr>
        <dsp:cNvPr id="0" name=""/>
        <dsp:cNvSpPr/>
      </dsp:nvSpPr>
      <dsp:spPr>
        <a:xfrm>
          <a:off x="7975890" y="1776563"/>
          <a:ext cx="2416013" cy="14496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i="1" kern="1200">
              <a:solidFill>
                <a:prstClr val="black"/>
              </a:solidFill>
              <a:latin typeface="Calibri" pitchFamily="34" charset="0"/>
              <a:ea typeface="Calibri" pitchFamily="34" charset="0"/>
              <a:cs typeface="Arial" pitchFamily="34" charset="0"/>
            </a:rPr>
            <a:t>Κίνδυνος εθισμού στο διαδίκτυο και τα ηλεκτρονικά παιχνίδια</a:t>
          </a:r>
          <a:endParaRPr lang="el-GR" sz="1900" kern="1200" dirty="0">
            <a:solidFill>
              <a:prstClr val="black"/>
            </a:solidFill>
            <a:latin typeface="Arial" pitchFamily="34" charset="0"/>
            <a:cs typeface="Arial" pitchFamily="34" charset="0"/>
          </a:endParaRPr>
        </a:p>
      </dsp:txBody>
      <dsp:txXfrm>
        <a:off x="7975890" y="1776563"/>
        <a:ext cx="2416013" cy="144960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6" descr="Brickwork-HD-R1a.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useBgFill="1">
        <p:nvSpPr>
          <p:cNvPr id="5"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a:solidFill>
                  <a:schemeClr val="accent1">
                    <a:lumMod val="50000"/>
                  </a:schemeClr>
                </a:solidFill>
              </a:defRPr>
            </a:lvl1pPr>
          </a:lstStyle>
          <a:p>
            <a:pPr>
              <a:defRPr/>
            </a:pPr>
            <a:fld id="{8286F014-58C2-47B7-B75F-411A040BBA4D}" type="datetimeFigureOut">
              <a:rPr lang="en-US"/>
              <a:pPr>
                <a:defRPr/>
              </a:pPr>
              <a:t>1/22/2021</a:t>
            </a:fld>
            <a:endParaRPr lang="en-US"/>
          </a:p>
        </p:txBody>
      </p:sp>
      <p:sp>
        <p:nvSpPr>
          <p:cNvPr id="11" name="Footer Placeholder 4"/>
          <p:cNvSpPr>
            <a:spLocks noGrp="1"/>
          </p:cNvSpPr>
          <p:nvPr>
            <p:ph type="ftr" sz="quarter" idx="11"/>
          </p:nvPr>
        </p:nvSpPr>
        <p:spPr>
          <a:xfrm rot="21420000">
            <a:off x="-6350" y="4883150"/>
            <a:ext cx="4048125" cy="1195388"/>
          </a:xfrm>
        </p:spPr>
        <p:txBody>
          <a:bodyPr/>
          <a:lstStyle>
            <a:lvl1pPr algn="r">
              <a:defRPr lang="en-US" sz="5400"/>
            </a:lvl1pPr>
          </a:lstStyle>
          <a:p>
            <a:pPr>
              <a:defRPr/>
            </a:pPr>
            <a:endParaRP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a:solidFill>
                  <a:schemeClr val="tx1">
                    <a:lumMod val="75000"/>
                    <a:lumOff val="25000"/>
                  </a:schemeClr>
                </a:solidFill>
              </a:defRPr>
            </a:lvl1pPr>
          </a:lstStyle>
          <a:p>
            <a:pPr>
              <a:defRPr/>
            </a:pPr>
            <a:fld id="{9D7E7F84-2C9D-4DC0-9919-2F85E91A7F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3"/>
          <p:cNvSpPr>
            <a:spLocks noGrp="1"/>
          </p:cNvSpPr>
          <p:nvPr>
            <p:ph type="dt" sz="half" idx="10"/>
          </p:nvPr>
        </p:nvSpPr>
        <p:spPr/>
        <p:txBody>
          <a:bodyPr/>
          <a:lstStyle>
            <a:lvl1pPr>
              <a:defRPr/>
            </a:lvl1pPr>
          </a:lstStyle>
          <a:p>
            <a:pPr>
              <a:defRPr/>
            </a:pPr>
            <a:fld id="{4E735ED9-738E-4158-BE7A-7F5D303B43FE}"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871FC-A119-44C2-A53A-07E4DDB0CD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3"/>
          <p:cNvSpPr>
            <a:spLocks noGrp="1"/>
          </p:cNvSpPr>
          <p:nvPr>
            <p:ph type="dt" sz="half" idx="10"/>
          </p:nvPr>
        </p:nvSpPr>
        <p:spPr/>
        <p:txBody>
          <a:bodyPr/>
          <a:lstStyle>
            <a:lvl1pPr>
              <a:defRPr/>
            </a:lvl1pPr>
          </a:lstStyle>
          <a:p>
            <a:pPr>
              <a:defRPr/>
            </a:pPr>
            <a:fld id="{223AE3D2-8C18-4C08-8882-927A733BF962}"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02C1C1-2F03-439F-A74F-CB669FED88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sp>
        <p:nvSpPr>
          <p:cNvPr id="5" name="TextBox 12"/>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3"/>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Date Placeholder 4"/>
          <p:cNvSpPr>
            <a:spLocks noGrp="1"/>
          </p:cNvSpPr>
          <p:nvPr>
            <p:ph type="dt" sz="half" idx="14"/>
          </p:nvPr>
        </p:nvSpPr>
        <p:spPr/>
        <p:txBody>
          <a:bodyPr/>
          <a:lstStyle>
            <a:lvl1pPr>
              <a:defRPr/>
            </a:lvl1pPr>
          </a:lstStyle>
          <a:p>
            <a:pPr>
              <a:defRPr/>
            </a:pPr>
            <a:fld id="{F0028DAB-0035-43A3-9E14-EB52E9FC937B}" type="datetimeFigureOut">
              <a:rPr lang="en-US"/>
              <a:pPr>
                <a:defRPr/>
              </a:pPr>
              <a:t>1/22/2021</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2972D78-8825-4D60-B117-4EBC8CDD838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3"/>
          <p:cNvSpPr>
            <a:spLocks noGrp="1"/>
          </p:cNvSpPr>
          <p:nvPr>
            <p:ph type="dt" sz="half" idx="10"/>
          </p:nvPr>
        </p:nvSpPr>
        <p:spPr/>
        <p:txBody>
          <a:bodyPr/>
          <a:lstStyle>
            <a:lvl1pPr>
              <a:defRPr/>
            </a:lvl1pPr>
          </a:lstStyle>
          <a:p>
            <a:pPr>
              <a:defRPr/>
            </a:pPr>
            <a:fld id="{F1895119-3927-4BA6-97FB-B0FD057DE49E}"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AB827E-1C19-4E83-8A45-751B43A017B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3" name="Date Placeholder 3"/>
          <p:cNvSpPr>
            <a:spLocks noGrp="1"/>
          </p:cNvSpPr>
          <p:nvPr>
            <p:ph type="dt" sz="half" idx="18"/>
          </p:nvPr>
        </p:nvSpPr>
        <p:spPr/>
        <p:txBody>
          <a:bodyPr/>
          <a:lstStyle>
            <a:lvl1pPr>
              <a:defRPr/>
            </a:lvl1pPr>
          </a:lstStyle>
          <a:p>
            <a:pPr>
              <a:defRPr/>
            </a:pPr>
            <a:fld id="{783841BB-7F05-48EE-94F3-17D5B46BED62}" type="datetimeFigureOut">
              <a:rPr lang="en-US"/>
              <a:pPr>
                <a:defRPr/>
              </a:pPr>
              <a:t>1/22/2021</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636C4D45-A88C-4684-B104-F6F86A50F45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2" name="Date Placeholder 3"/>
          <p:cNvSpPr>
            <a:spLocks noGrp="1"/>
          </p:cNvSpPr>
          <p:nvPr>
            <p:ph type="dt" sz="half" idx="23"/>
          </p:nvPr>
        </p:nvSpPr>
        <p:spPr/>
        <p:txBody>
          <a:bodyPr/>
          <a:lstStyle>
            <a:lvl1pPr>
              <a:defRPr/>
            </a:lvl1pPr>
          </a:lstStyle>
          <a:p>
            <a:pPr>
              <a:defRPr/>
            </a:pPr>
            <a:fld id="{7E1670D6-0B70-48A5-8842-49B543D3E718}" type="datetimeFigureOut">
              <a:rPr lang="en-US"/>
              <a:pPr>
                <a:defRPr/>
              </a:pPr>
              <a:t>1/22/2021</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C93CABB0-486C-40D3-BED7-429A840FDA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4"/>
          </p:nvPr>
        </p:nvSpPr>
        <p:spPr/>
        <p:txBody>
          <a:bodyPr/>
          <a:lstStyle>
            <a:lvl1pPr>
              <a:defRPr/>
            </a:lvl1pPr>
          </a:lstStyle>
          <a:p>
            <a:pPr>
              <a:defRPr/>
            </a:pPr>
            <a:fld id="{16CDBB49-5945-4270-A061-2A07A153DD04}" type="datetimeFigureOut">
              <a:rPr lang="en-US"/>
              <a:pPr>
                <a:defRPr/>
              </a:pPr>
              <a:t>1/22/2021</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00540B9E-D2ED-4464-B03E-D99F3FF6721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4"/>
          </p:nvPr>
        </p:nvSpPr>
        <p:spPr/>
        <p:txBody>
          <a:bodyPr/>
          <a:lstStyle>
            <a:lvl1pPr>
              <a:defRPr/>
            </a:lvl1pPr>
          </a:lstStyle>
          <a:p>
            <a:pPr>
              <a:defRPr/>
            </a:pPr>
            <a:fld id="{C9110B1C-E803-4282-A356-0712F0180C92}" type="datetimeFigureOut">
              <a:rPr lang="en-US"/>
              <a:pPr>
                <a:defRPr/>
              </a:pPr>
              <a:t>1/22/2021</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AA4F7886-3267-4710-9B68-B9CAEECDDB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4"/>
          </p:nvPr>
        </p:nvSpPr>
        <p:spPr/>
        <p:txBody>
          <a:bodyPr/>
          <a:lstStyle>
            <a:lvl1pPr>
              <a:defRPr/>
            </a:lvl1pPr>
          </a:lstStyle>
          <a:p>
            <a:pPr>
              <a:defRPr/>
            </a:pPr>
            <a:fld id="{83BC6FA4-DE69-4945-8C56-E13C857F10E2}" type="datetimeFigureOut">
              <a:rPr lang="en-US"/>
              <a:pPr>
                <a:defRPr/>
              </a:pPr>
              <a:t>1/22/2021</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62942AD-6AC8-4CF0-A017-7052926951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lvl1pPr>
              <a:defRPr/>
            </a:lvl1pPr>
          </a:lstStyle>
          <a:p>
            <a:pPr>
              <a:defRPr/>
            </a:pPr>
            <a:fld id="{C284FA08-CF15-42ED-B4D0-7687B7A12111}" type="datetimeFigureOut">
              <a:rPr lang="en-US"/>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283F5-4D79-46B7-A851-394396252A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3"/>
          <p:cNvSpPr>
            <a:spLocks noGrp="1"/>
          </p:cNvSpPr>
          <p:nvPr>
            <p:ph type="dt" sz="half" idx="15"/>
          </p:nvPr>
        </p:nvSpPr>
        <p:spPr/>
        <p:txBody>
          <a:bodyPr/>
          <a:lstStyle>
            <a:lvl1pPr>
              <a:defRPr/>
            </a:lvl1pPr>
          </a:lstStyle>
          <a:p>
            <a:pPr>
              <a:defRPr/>
            </a:pPr>
            <a:fld id="{01401C9F-B8E3-45CB-802C-144D0C13E6D5}" type="datetimeFigureOut">
              <a:rPr lang="en-US"/>
              <a:pPr>
                <a:defRPr/>
              </a:pPr>
              <a:t>1/22/2021</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6C61006-138E-4D41-9691-AE2AC4570F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685802" y="2861733"/>
            <a:ext cx="5088712"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5993969" y="2861733"/>
            <a:ext cx="5088713"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5"/>
          </p:nvPr>
        </p:nvSpPr>
        <p:spPr/>
        <p:txBody>
          <a:bodyPr/>
          <a:lstStyle>
            <a:lvl1pPr>
              <a:defRPr/>
            </a:lvl1pPr>
          </a:lstStyle>
          <a:p>
            <a:pPr>
              <a:defRPr/>
            </a:pPr>
            <a:fld id="{27F26D75-D72A-41E5-9494-80DE68F9A643}" type="datetimeFigureOut">
              <a:rPr lang="en-US"/>
              <a:pPr>
                <a:defRPr/>
              </a:pPr>
              <a:t>1/22/2021</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C0E88935-87E0-4C43-A6AA-BB2B3B062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3"/>
          <p:cNvSpPr>
            <a:spLocks noGrp="1"/>
          </p:cNvSpPr>
          <p:nvPr>
            <p:ph type="dt" sz="half" idx="10"/>
          </p:nvPr>
        </p:nvSpPr>
        <p:spPr/>
        <p:txBody>
          <a:bodyPr/>
          <a:lstStyle>
            <a:lvl1pPr>
              <a:defRPr/>
            </a:lvl1pPr>
          </a:lstStyle>
          <a:p>
            <a:pPr>
              <a:defRPr/>
            </a:pPr>
            <a:fld id="{1D4950EE-FB75-472F-8BF7-974A98260CDA}" type="datetimeFigureOut">
              <a:rPr lang="en-US"/>
              <a:pPr>
                <a:defRPr/>
              </a:pPr>
              <a:t>1/22/2021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3593B6-1995-4D60-B8A7-DEE168A167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13B225-CCFF-4F74-B09A-47128408EE43}" type="datetimeFigureOut">
              <a:rPr lang="en-US"/>
              <a:pPr>
                <a:defRPr/>
              </a:pPr>
              <a:t>1/22/2021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52593E-2CD3-43FC-AE6C-2D346536C6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3"/>
          <p:cNvSpPr>
            <a:spLocks noGrp="1"/>
          </p:cNvSpPr>
          <p:nvPr>
            <p:ph type="dt" sz="half" idx="14"/>
          </p:nvPr>
        </p:nvSpPr>
        <p:spPr/>
        <p:txBody>
          <a:bodyPr/>
          <a:lstStyle>
            <a:lvl1pPr>
              <a:defRPr/>
            </a:lvl1pPr>
          </a:lstStyle>
          <a:p>
            <a:pPr>
              <a:defRPr/>
            </a:pPr>
            <a:fld id="{DAD13E92-6715-4A3A-9D76-301D565A1512}" type="datetimeFigureOut">
              <a:rPr lang="en-US"/>
              <a:pPr>
                <a:defRPr/>
              </a:pPr>
              <a:t>1/22/2021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918B5DE-6EF7-46C5-B8A0-35F5677DB2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3"/>
          <p:cNvSpPr>
            <a:spLocks noGrp="1"/>
          </p:cNvSpPr>
          <p:nvPr>
            <p:ph type="dt" sz="half" idx="10"/>
          </p:nvPr>
        </p:nvSpPr>
        <p:spPr/>
        <p:txBody>
          <a:bodyPr/>
          <a:lstStyle>
            <a:lvl1pPr>
              <a:defRPr/>
            </a:lvl1pPr>
          </a:lstStyle>
          <a:p>
            <a:pPr>
              <a:defRPr/>
            </a:pPr>
            <a:fld id="{B78B9501-4CB9-4D7D-A24E-0D4D9EA52B31}"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3D35B1-6D7F-4954-9D02-E0E63F77C3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tile tx="0" ty="0" sx="100000" sy="100000" flip="none" algn="tl"/>
        </a:blipFill>
        <a:effectLst/>
      </p:bgPr>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20"/>
          <a:srcRect/>
          <a:stretch>
            <a:fillRect/>
          </a:stretch>
        </p:blipFill>
        <p:spPr bwMode="auto">
          <a:xfrm>
            <a:off x="0" y="0"/>
            <a:ext cx="12192000" cy="6858000"/>
          </a:xfrm>
          <a:prstGeom prst="rect">
            <a:avLst/>
          </a:prstGeom>
          <a:noFill/>
          <a:ln w="9525">
            <a:noFill/>
            <a:miter lim="800000"/>
            <a:headEnd/>
            <a:tailEnd/>
          </a:ln>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fontAlgn="auto">
              <a:spcBef>
                <a:spcPts val="0"/>
              </a:spcBef>
              <a:spcAft>
                <a:spcPts val="0"/>
              </a:spcAft>
              <a:defRPr sz="3200" cap="all" baseline="0">
                <a:solidFill>
                  <a:schemeClr val="accent1">
                    <a:lumMod val="50000"/>
                  </a:schemeClr>
                </a:solidFill>
                <a:latin typeface="+mn-lt"/>
                <a:cs typeface="+mn-cs"/>
              </a:defRPr>
            </a:lvl1pPr>
          </a:lstStyle>
          <a:p>
            <a:pPr>
              <a:defRPr/>
            </a:pPr>
            <a:fld id="{74000183-0424-4D44-99E5-4592F82069CA}" type="datetimeFigureOut">
              <a:rPr lang="en-US"/>
              <a:pPr>
                <a:defRPr/>
              </a:pPr>
              <a:t>1/22/2021</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fontAlgn="auto">
              <a:spcBef>
                <a:spcPts val="0"/>
              </a:spcBef>
              <a:spcAft>
                <a:spcPts val="0"/>
              </a:spcAft>
              <a:defRPr sz="3200" cap="all" baseline="0">
                <a:solidFill>
                  <a:schemeClr val="accent1">
                    <a:lumMod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fontAlgn="auto">
              <a:spcBef>
                <a:spcPts val="0"/>
              </a:spcBef>
              <a:spcAft>
                <a:spcPts val="0"/>
              </a:spcAft>
              <a:defRPr sz="3200" cap="all" baseline="0">
                <a:solidFill>
                  <a:schemeClr val="accent1">
                    <a:lumMod val="50000"/>
                  </a:schemeClr>
                </a:solidFill>
                <a:latin typeface="+mn-lt"/>
                <a:cs typeface="+mn-cs"/>
              </a:defRPr>
            </a:lvl1pPr>
          </a:lstStyle>
          <a:p>
            <a:pPr>
              <a:defRPr/>
            </a:pPr>
            <a:fld id="{C6745E65-4E20-4CD3-B015-A2AFC648A2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4" r:id="rId12"/>
    <p:sldLayoutId id="2147483738" r:id="rId13"/>
    <p:sldLayoutId id="2147483739" r:id="rId14"/>
    <p:sldLayoutId id="2147483740" r:id="rId15"/>
    <p:sldLayoutId id="2147483741" r:id="rId16"/>
    <p:sldLayoutId id="2147483742" r:id="rId17"/>
  </p:sldLayoutIdLst>
  <p:hf sldNum="0" hdr="0" ftr="0" dt="0"/>
  <p:txStyles>
    <p:titleStyle>
      <a:lvl1pPr algn="l" rtl="0" eaLnBrk="0" fontAlgn="base" hangingPunct="0">
        <a:lnSpc>
          <a:spcPct val="90000"/>
        </a:lnSpc>
        <a:spcBef>
          <a:spcPct val="0"/>
        </a:spcBef>
        <a:spcAft>
          <a:spcPct val="0"/>
        </a:spcAft>
        <a:defRPr sz="5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5400">
          <a:solidFill>
            <a:schemeClr val="accent1"/>
          </a:solidFill>
          <a:latin typeface="Impact" pitchFamily="34" charset="0"/>
        </a:defRPr>
      </a:lvl2pPr>
      <a:lvl3pPr algn="l" rtl="0" eaLnBrk="0" fontAlgn="base" hangingPunct="0">
        <a:lnSpc>
          <a:spcPct val="90000"/>
        </a:lnSpc>
        <a:spcBef>
          <a:spcPct val="0"/>
        </a:spcBef>
        <a:spcAft>
          <a:spcPct val="0"/>
        </a:spcAft>
        <a:defRPr sz="5400">
          <a:solidFill>
            <a:schemeClr val="accent1"/>
          </a:solidFill>
          <a:latin typeface="Impact" pitchFamily="34" charset="0"/>
        </a:defRPr>
      </a:lvl3pPr>
      <a:lvl4pPr algn="l" rtl="0" eaLnBrk="0" fontAlgn="base" hangingPunct="0">
        <a:lnSpc>
          <a:spcPct val="90000"/>
        </a:lnSpc>
        <a:spcBef>
          <a:spcPct val="0"/>
        </a:spcBef>
        <a:spcAft>
          <a:spcPct val="0"/>
        </a:spcAft>
        <a:defRPr sz="5400">
          <a:solidFill>
            <a:schemeClr val="accent1"/>
          </a:solidFill>
          <a:latin typeface="Impact" pitchFamily="34" charset="0"/>
        </a:defRPr>
      </a:lvl4pPr>
      <a:lvl5pPr algn="l" rtl="0" eaLnBrk="0" fontAlgn="base" hangingPunct="0">
        <a:lnSpc>
          <a:spcPct val="90000"/>
        </a:lnSpc>
        <a:spcBef>
          <a:spcPct val="0"/>
        </a:spcBef>
        <a:spcAft>
          <a:spcPct val="0"/>
        </a:spcAft>
        <a:defRPr sz="5400">
          <a:solidFill>
            <a:schemeClr val="accent1"/>
          </a:solidFill>
          <a:latin typeface="Impact" pitchFamily="34" charset="0"/>
        </a:defRPr>
      </a:lvl5pPr>
      <a:lvl6pPr marL="457200" algn="l" rtl="0" fontAlgn="base">
        <a:lnSpc>
          <a:spcPct val="90000"/>
        </a:lnSpc>
        <a:spcBef>
          <a:spcPct val="0"/>
        </a:spcBef>
        <a:spcAft>
          <a:spcPct val="0"/>
        </a:spcAft>
        <a:defRPr sz="5400">
          <a:solidFill>
            <a:schemeClr val="accent1"/>
          </a:solidFill>
          <a:latin typeface="Impact" pitchFamily="34" charset="0"/>
        </a:defRPr>
      </a:lvl6pPr>
      <a:lvl7pPr marL="914400" algn="l" rtl="0" fontAlgn="base">
        <a:lnSpc>
          <a:spcPct val="90000"/>
        </a:lnSpc>
        <a:spcBef>
          <a:spcPct val="0"/>
        </a:spcBef>
        <a:spcAft>
          <a:spcPct val="0"/>
        </a:spcAft>
        <a:defRPr sz="5400">
          <a:solidFill>
            <a:schemeClr val="accent1"/>
          </a:solidFill>
          <a:latin typeface="Impact" pitchFamily="34" charset="0"/>
        </a:defRPr>
      </a:lvl7pPr>
      <a:lvl8pPr marL="1371600" algn="l" rtl="0" fontAlgn="base">
        <a:lnSpc>
          <a:spcPct val="90000"/>
        </a:lnSpc>
        <a:spcBef>
          <a:spcPct val="0"/>
        </a:spcBef>
        <a:spcAft>
          <a:spcPct val="0"/>
        </a:spcAft>
        <a:defRPr sz="5400">
          <a:solidFill>
            <a:schemeClr val="accent1"/>
          </a:solidFill>
          <a:latin typeface="Impact" pitchFamily="34" charset="0"/>
        </a:defRPr>
      </a:lvl8pPr>
      <a:lvl9pPr marL="1828800" algn="l" rtl="0" fontAlgn="base">
        <a:lnSpc>
          <a:spcPct val="90000"/>
        </a:lnSpc>
        <a:spcBef>
          <a:spcPct val="0"/>
        </a:spcBef>
        <a:spcAft>
          <a:spcPct val="0"/>
        </a:spcAft>
        <a:defRPr sz="5400">
          <a:solidFill>
            <a:schemeClr val="accent1"/>
          </a:solidFill>
          <a:latin typeface="Impact"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p:cNvPr>
          <p:cNvSpPr>
            <a:spLocks noGrp="1"/>
          </p:cNvSpPr>
          <p:nvPr>
            <p:ph type="ctrTitle"/>
          </p:nvPr>
        </p:nvSpPr>
        <p:spPr>
          <a:xfrm rot="21420000">
            <a:off x="144117" y="681534"/>
            <a:ext cx="10506242" cy="2922500"/>
          </a:xfrm>
        </p:spPr>
        <p:txBody>
          <a:bodyPr>
            <a:normAutofit/>
          </a:bodyPr>
          <a:lstStyle/>
          <a:p>
            <a:pPr eaLnBrk="1" fontAlgn="auto" hangingPunct="1">
              <a:spcAft>
                <a:spcPts val="0"/>
              </a:spcAft>
              <a:defRPr/>
            </a:pPr>
            <a:r>
              <a:rPr lang="el-GR" sz="6000" dirty="0" err="1">
                <a:latin typeface="Arial Black" pitchFamily="34" charset="0"/>
                <a:cs typeface="Aharoni" pitchFamily="2" charset="-79"/>
              </a:rPr>
              <a:t>Συμβουλεσ</a:t>
            </a:r>
            <a:r>
              <a:rPr lang="el-GR" sz="6000" dirty="0">
                <a:latin typeface="Arial Black" pitchFamily="34" charset="0"/>
                <a:cs typeface="Aharoni" pitchFamily="2" charset="-79"/>
              </a:rPr>
              <a:t> </a:t>
            </a:r>
            <a:r>
              <a:rPr lang="el-GR" sz="6000" dirty="0" err="1">
                <a:latin typeface="Arial Black" pitchFamily="34" charset="0"/>
                <a:cs typeface="Aharoni" pitchFamily="2" charset="-79"/>
              </a:rPr>
              <a:t>ψυχικησ</a:t>
            </a:r>
            <a:r>
              <a:rPr lang="el-GR" sz="6000" dirty="0">
                <a:latin typeface="Arial Black" pitchFamily="34" charset="0"/>
                <a:cs typeface="Aharoni" pitchFamily="2" charset="-79"/>
              </a:rPr>
              <a:t> </a:t>
            </a:r>
            <a:r>
              <a:rPr lang="el-GR" sz="6000" dirty="0" err="1">
                <a:latin typeface="Arial Black" pitchFamily="34" charset="0"/>
                <a:cs typeface="Aharoni" pitchFamily="2" charset="-79"/>
              </a:rPr>
              <a:t>υγειασ</a:t>
            </a:r>
            <a:r>
              <a:rPr lang="el-GR" sz="6000" dirty="0">
                <a:latin typeface="Arial Black" pitchFamily="34" charset="0"/>
                <a:cs typeface="Aharoni" pitchFamily="2" charset="-79"/>
              </a:rPr>
              <a:t> σε </a:t>
            </a:r>
            <a:r>
              <a:rPr lang="el-GR" sz="6000" dirty="0" err="1">
                <a:latin typeface="Arial Black" pitchFamily="34" charset="0"/>
                <a:cs typeface="Aharoni" pitchFamily="2" charset="-79"/>
              </a:rPr>
              <a:t>καιρο</a:t>
            </a:r>
            <a:r>
              <a:rPr lang="el-GR" sz="6000" dirty="0">
                <a:latin typeface="Arial Black" pitchFamily="34" charset="0"/>
                <a:cs typeface="Aharoni" pitchFamily="2" charset="-79"/>
              </a:rPr>
              <a:t> </a:t>
            </a:r>
            <a:r>
              <a:rPr lang="el-GR" sz="6000" dirty="0" err="1">
                <a:latin typeface="Arial Black" pitchFamily="34" charset="0"/>
                <a:cs typeface="Aharoni" pitchFamily="2" charset="-79"/>
              </a:rPr>
              <a:t>πανδημιαΣ</a:t>
            </a:r>
            <a:endParaRPr lang="el-GR" sz="6000" dirty="0">
              <a:latin typeface="Arial Black" pitchFamily="34" charset="0"/>
              <a:cs typeface="Aharoni" pitchFamily="2" charset="-79"/>
            </a:endParaRPr>
          </a:p>
        </p:txBody>
      </p:sp>
      <p:sp>
        <p:nvSpPr>
          <p:cNvPr id="3" name="Υπότιτλος 2">
            <a:extLst/>
          </p:cNvPr>
          <p:cNvSpPr>
            <a:spLocks noGrp="1"/>
          </p:cNvSpPr>
          <p:nvPr>
            <p:ph type="subTitle" idx="1"/>
          </p:nvPr>
        </p:nvSpPr>
        <p:spPr>
          <a:xfrm rot="21420000">
            <a:off x="1009650" y="3416300"/>
            <a:ext cx="9813925" cy="1736725"/>
          </a:xfrm>
        </p:spPr>
        <p:txBody>
          <a:bodyPr/>
          <a:lstStyle/>
          <a:p>
            <a:pPr eaLnBrk="1" fontAlgn="auto" hangingPunct="1">
              <a:spcAft>
                <a:spcPts val="0"/>
              </a:spcAft>
              <a:buFont typeface="Arial" panose="020B0604020202020204" pitchFamily="34" charset="0"/>
              <a:buNone/>
              <a:defRPr/>
            </a:pPr>
            <a:r>
              <a:rPr lang="el-GR" dirty="0">
                <a:solidFill>
                  <a:schemeClr val="tx1"/>
                </a:solidFill>
              </a:rPr>
              <a:t>ΜΑΡΑΜΠΟΥΤΗΣ </a:t>
            </a:r>
            <a:r>
              <a:rPr lang="el-GR" dirty="0" err="1">
                <a:solidFill>
                  <a:schemeClr val="tx1"/>
                </a:solidFill>
              </a:rPr>
              <a:t>ΔημητριοΣ</a:t>
            </a:r>
            <a:r>
              <a:rPr lang="el-GR" dirty="0">
                <a:solidFill>
                  <a:schemeClr val="tx1"/>
                </a:solidFill>
              </a:rPr>
              <a:t>-</a:t>
            </a:r>
            <a:r>
              <a:rPr lang="el-GR" dirty="0" err="1">
                <a:solidFill>
                  <a:schemeClr val="tx1"/>
                </a:solidFill>
              </a:rPr>
              <a:t>κοινωνικοΣ</a:t>
            </a:r>
            <a:r>
              <a:rPr lang="el-GR" dirty="0">
                <a:solidFill>
                  <a:schemeClr val="tx1"/>
                </a:solidFill>
              </a:rPr>
              <a:t> </a:t>
            </a:r>
            <a:r>
              <a:rPr lang="el-GR" dirty="0" err="1">
                <a:solidFill>
                  <a:schemeClr val="tx1"/>
                </a:solidFill>
              </a:rPr>
              <a:t>λειτουργοΣ</a:t>
            </a:r>
            <a:r>
              <a:rPr lang="el-GR" dirty="0">
                <a:solidFill>
                  <a:schemeClr val="tx1"/>
                </a:solidFill>
              </a:rPr>
              <a:t> </a:t>
            </a:r>
          </a:p>
          <a:p>
            <a:pPr eaLnBrk="1" fontAlgn="auto" hangingPunct="1">
              <a:spcAft>
                <a:spcPts val="0"/>
              </a:spcAft>
              <a:buFont typeface="Arial" panose="020B0604020202020204" pitchFamily="34" charset="0"/>
              <a:buNone/>
              <a:defRPr/>
            </a:pPr>
            <a:r>
              <a:rPr lang="el-GR" dirty="0" err="1">
                <a:solidFill>
                  <a:schemeClr val="tx1"/>
                </a:solidFill>
              </a:rPr>
              <a:t>Λαμπροπουλου</a:t>
            </a:r>
            <a:r>
              <a:rPr lang="el-GR" dirty="0">
                <a:solidFill>
                  <a:schemeClr val="tx1"/>
                </a:solidFill>
              </a:rPr>
              <a:t> </a:t>
            </a:r>
            <a:r>
              <a:rPr lang="el-GR" dirty="0" err="1">
                <a:solidFill>
                  <a:schemeClr val="tx1"/>
                </a:solidFill>
              </a:rPr>
              <a:t>Δημητρα</a:t>
            </a:r>
            <a:r>
              <a:rPr lang="el-GR" dirty="0">
                <a:solidFill>
                  <a:schemeClr val="tx1"/>
                </a:solidFill>
              </a:rPr>
              <a:t>-</a:t>
            </a:r>
            <a:r>
              <a:rPr lang="el-GR" dirty="0" err="1">
                <a:solidFill>
                  <a:schemeClr val="tx1"/>
                </a:solidFill>
              </a:rPr>
              <a:t>ψυχολογοΣ</a:t>
            </a:r>
            <a:endParaRPr lang="en-US" dirty="0">
              <a:solidFill>
                <a:schemeClr val="tx1"/>
              </a:solidFill>
            </a:endParaRPr>
          </a:p>
          <a:p>
            <a:pPr eaLnBrk="1" fontAlgn="auto" hangingPunct="1">
              <a:spcAft>
                <a:spcPts val="0"/>
              </a:spcAft>
              <a:buFont typeface="Arial" panose="020B0604020202020204" pitchFamily="34" charset="0"/>
              <a:buNone/>
              <a:defRPr/>
            </a:pPr>
            <a:r>
              <a:rPr lang="el-GR" dirty="0">
                <a:solidFill>
                  <a:schemeClr val="tx1"/>
                </a:solidFill>
              </a:rPr>
              <a:t>ΕΔΕΑΥ ΚΙΛΚΙΣ </a:t>
            </a:r>
          </a:p>
          <a:p>
            <a:pPr eaLnBrk="1" fontAlgn="auto" hangingPunct="1">
              <a:spcAft>
                <a:spcPts val="0"/>
              </a:spcAft>
              <a:buFont typeface="Arial" panose="020B0604020202020204" pitchFamily="34" charset="0"/>
              <a:buNone/>
              <a:defRPr/>
            </a:pPr>
            <a:r>
              <a:rPr lang="el-GR" dirty="0">
                <a:solidFill>
                  <a:schemeClr val="tx1"/>
                </a:solidFill>
              </a:rPr>
              <a:t>ΣΧΟΛΙΚΟ ΕΤΟΣ 2020-2021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10396538" cy="990600"/>
          </a:xfrm>
        </p:spPr>
        <p:txBody>
          <a:bodyPr>
            <a:normAutofit fontScale="90000"/>
          </a:bodyPr>
          <a:lstStyle/>
          <a:p>
            <a:r>
              <a:rPr lang="el-GR" dirty="0">
                <a:latin typeface="Arial Black" pitchFamily="34" charset="0"/>
              </a:rPr>
              <a:t>ΕΠΙΠΤΩΣΕΙΣ ΕΚΘΕΣΗΣ ΣΤΟ ΔΙΑΔΙΚΤΥΟ</a:t>
            </a:r>
          </a:p>
        </p:txBody>
      </p:sp>
      <p:graphicFrame>
        <p:nvGraphicFramePr>
          <p:cNvPr id="6" name="5 - Θέση περιεχομένου"/>
          <p:cNvGraphicFramePr>
            <a:graphicFrameLocks noGrp="1"/>
          </p:cNvGraphicFramePr>
          <p:nvPr>
            <p:ph sz="quarter" idx="13"/>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10396538" cy="838200"/>
          </a:xfrm>
        </p:spPr>
        <p:txBody>
          <a:bodyPr>
            <a:normAutofit fontScale="90000"/>
          </a:bodyPr>
          <a:lstStyle/>
          <a:p>
            <a:r>
              <a:rPr lang="el-GR" sz="4400" dirty="0">
                <a:latin typeface="Arial Black" pitchFamily="34" charset="0"/>
              </a:rPr>
              <a:t>ΠΡΟΛΗΨΗ ΕΘΙΣΜΟΥ ΣΤΟ ΔΙΑΔΙΚΤΥΟ</a:t>
            </a:r>
            <a:br>
              <a:rPr lang="el-GR" dirty="0"/>
            </a:br>
            <a:endParaRPr lang="el-GR" dirty="0"/>
          </a:p>
        </p:txBody>
      </p:sp>
      <p:sp>
        <p:nvSpPr>
          <p:cNvPr id="8" name="7 - Ορθογώνιο"/>
          <p:cNvSpPr/>
          <p:nvPr/>
        </p:nvSpPr>
        <p:spPr>
          <a:xfrm>
            <a:off x="685800" y="1066800"/>
            <a:ext cx="9677400" cy="2862322"/>
          </a:xfrm>
          <a:prstGeom prst="rect">
            <a:avLst/>
          </a:prstGeom>
        </p:spPr>
        <p:txBody>
          <a:bodyPr wrap="square">
            <a:spAutoFit/>
          </a:bodyPr>
          <a:lstStyle/>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Ενημέρωση των ίδιων των γονέων για τις δυνατότητες, τους κινδύνους χρήσης του διαδικτύου καθώς και της καταλληλότητας των ιστοσελίδων ανάλογα με την ηλικία</a:t>
            </a:r>
            <a:endParaRPr kumimoji="0" lang="el-GR" sz="1100" b="0" i="0" u="none" strike="noStrike" cap="none" normalizeH="0" baseline="0" dirty="0">
              <a:ln>
                <a:noFill/>
              </a:ln>
              <a:solidFill>
                <a:schemeClr val="tx1"/>
              </a:solidFill>
              <a:effectLst/>
              <a:latin typeface="Arial" pitchFamily="34" charset="0"/>
              <a:cs typeface="Arial" pitchFamily="34" charset="0"/>
            </a:endParaRPr>
          </a:p>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Τοποθέτηση Η/Υ σε κοινόχρηστο χώρο του σπιτιού</a:t>
            </a:r>
            <a:endParaRPr kumimoji="0" lang="el-GR" sz="1100" b="0" i="0" u="none" strike="noStrike" cap="none" normalizeH="0" baseline="0" dirty="0">
              <a:ln>
                <a:noFill/>
              </a:ln>
              <a:solidFill>
                <a:schemeClr val="tx1"/>
              </a:solidFill>
              <a:effectLst/>
              <a:latin typeface="Arial" pitchFamily="34" charset="0"/>
              <a:cs typeface="Arial" pitchFamily="34" charset="0"/>
            </a:endParaRPr>
          </a:p>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Από κοινού διαμόρφωση με το παιδί και τον έφηβο ημερήσιου προγράμματος και χρόνου χρήσης του Η/Υ</a:t>
            </a:r>
            <a:endParaRPr kumimoji="0" lang="el-GR" sz="1100" b="0" i="0" u="none" strike="noStrike" cap="none" normalizeH="0" baseline="0" dirty="0">
              <a:ln>
                <a:noFill/>
              </a:ln>
              <a:solidFill>
                <a:schemeClr val="tx1"/>
              </a:solidFill>
              <a:effectLst/>
              <a:latin typeface="Arial" pitchFamily="34" charset="0"/>
              <a:cs typeface="Arial" pitchFamily="34" charset="0"/>
            </a:endParaRPr>
          </a:p>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Επιτήρηση ανάλογα με την ηλικία του παιδιού των ιστοσελίδων πρόσβασης (στενότερη σε μικρότερα παιδιά, διακριτική σε εφήβους)</a:t>
            </a:r>
            <a:endParaRPr kumimoji="0" lang="el-GR" sz="1100" b="0" i="0" u="none" strike="noStrike" cap="none" normalizeH="0" baseline="0" dirty="0">
              <a:ln>
                <a:noFill/>
              </a:ln>
              <a:solidFill>
                <a:schemeClr val="tx1"/>
              </a:solidFill>
              <a:effectLst/>
              <a:latin typeface="Arial" pitchFamily="34" charset="0"/>
              <a:cs typeface="Arial" pitchFamily="34" charset="0"/>
            </a:endParaRPr>
          </a:p>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Κοινές οικογενειακές δραστηριότητες εκτός διαδικτύου και Η/Υ</a:t>
            </a:r>
            <a:endParaRPr kumimoji="0" lang="el-GR" sz="1100" b="0" i="0" u="none" strike="noStrike" cap="none" normalizeH="0" baseline="0" dirty="0">
              <a:ln>
                <a:noFill/>
              </a:ln>
              <a:solidFill>
                <a:schemeClr val="tx1"/>
              </a:solidFill>
              <a:effectLst/>
              <a:latin typeface="Arial" pitchFamily="34" charset="0"/>
              <a:cs typeface="Arial" pitchFamily="34" charset="0"/>
            </a:endParaRPr>
          </a:p>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Ενθάρρυνση κοινωνικών, αθλητικών και δημιουργικών δραστηριοτήτων εκτός Η/Υ</a:t>
            </a:r>
            <a:endParaRPr kumimoji="0" lang="el-GR" sz="1100" b="0" i="0" u="none" strike="noStrike" cap="none" normalizeH="0" baseline="0" dirty="0">
              <a:ln>
                <a:noFill/>
              </a:ln>
              <a:solidFill>
                <a:schemeClr val="tx1"/>
              </a:solidFill>
              <a:effectLst/>
              <a:latin typeface="Arial" pitchFamily="34" charset="0"/>
              <a:cs typeface="Arial" pitchFamily="34" charset="0"/>
            </a:endParaRPr>
          </a:p>
          <a:p>
            <a:pPr lvl="0" eaLnBrk="0" hangingPunct="0">
              <a:buFontTx/>
              <a:buChar char="•"/>
            </a:pPr>
            <a:r>
              <a:rPr kumimoji="0" lang="el-GR" b="0" i="0" u="none" strike="noStrike" cap="none" normalizeH="0" baseline="0" dirty="0">
                <a:ln>
                  <a:noFill/>
                </a:ln>
                <a:solidFill>
                  <a:schemeClr val="tx1"/>
                </a:solidFill>
                <a:effectLst/>
                <a:latin typeface="Calibri" pitchFamily="34" charset="0"/>
                <a:ea typeface="Calibri" pitchFamily="34" charset="0"/>
                <a:cs typeface="Arial" pitchFamily="34" charset="0"/>
              </a:rPr>
              <a:t>Χτίσιμο επικοινωνίας ανάμεσα σε γονείς και παιδιά και ενθάρρυνση συναισθηματικού διαλόγου</a:t>
            </a:r>
            <a:endParaRPr kumimoji="0" lang="el-GR" sz="1100" b="0" i="0" u="none" strike="noStrike" cap="none" normalizeH="0" baseline="0" dirty="0">
              <a:ln>
                <a:noFill/>
              </a:ln>
              <a:solidFill>
                <a:schemeClr val="tx1"/>
              </a:solidFill>
              <a:effectLst/>
              <a:latin typeface="Arial" pitchFamily="34" charset="0"/>
              <a:cs typeface="Arial" pitchFamily="34" charset="0"/>
            </a:endParaRPr>
          </a:p>
        </p:txBody>
      </p:sp>
      <p:sp>
        <p:nvSpPr>
          <p:cNvPr id="9" name="8 - Ορθογώνιο"/>
          <p:cNvSpPr/>
          <p:nvPr/>
        </p:nvSpPr>
        <p:spPr>
          <a:xfrm>
            <a:off x="381000" y="4648200"/>
            <a:ext cx="11125200" cy="861774"/>
          </a:xfrm>
          <a:prstGeom prst="rect">
            <a:avLst/>
          </a:prstGeom>
        </p:spPr>
        <p:txBody>
          <a:bodyPr wrap="square">
            <a:spAutoFit/>
          </a:bodyPr>
          <a:lstStyle/>
          <a:p>
            <a:pPr lvl="0" eaLnBrk="0" hangingPunct="0"/>
            <a:r>
              <a:rPr kumimoji="0" lang="el-GR" b="0" i="1" u="none" strike="noStrike" cap="none" normalizeH="0" baseline="0" dirty="0" err="1">
                <a:ln>
                  <a:noFill/>
                </a:ln>
                <a:solidFill>
                  <a:schemeClr val="tx1"/>
                </a:solidFill>
                <a:effectLst/>
                <a:latin typeface="Calibri" pitchFamily="34" charset="0"/>
                <a:ea typeface="Calibri" pitchFamily="34" charset="0"/>
                <a:cs typeface="Arial" pitchFamily="34" charset="0"/>
                <a:sym typeface="Wingdings 2"/>
              </a:rPr>
              <a:t></a:t>
            </a:r>
            <a:r>
              <a:rPr kumimoji="0" lang="el-GR" b="0" i="1" u="none" strike="noStrike" cap="none" normalizeH="0" baseline="0" dirty="0" err="1">
                <a:ln>
                  <a:noFill/>
                </a:ln>
                <a:solidFill>
                  <a:schemeClr val="tx1"/>
                </a:solidFill>
                <a:effectLst/>
                <a:latin typeface="Calibri" pitchFamily="34" charset="0"/>
                <a:ea typeface="Calibri" pitchFamily="34" charset="0"/>
                <a:cs typeface="Arial" pitchFamily="34" charset="0"/>
              </a:rPr>
              <a:t>Οι</a:t>
            </a:r>
            <a:r>
              <a:rPr kumimoji="0" lang="el-GR" b="0" i="1" u="none" strike="noStrike" cap="none" normalizeH="0" baseline="0" dirty="0">
                <a:ln>
                  <a:noFill/>
                </a:ln>
                <a:solidFill>
                  <a:schemeClr val="tx1"/>
                </a:solidFill>
                <a:effectLst/>
                <a:latin typeface="Calibri" pitchFamily="34" charset="0"/>
                <a:ea typeface="Calibri" pitchFamily="34" charset="0"/>
                <a:cs typeface="Arial" pitchFamily="34" charset="0"/>
              </a:rPr>
              <a:t> γονείς είναι σημαντικό να κατανοήσουν τη δυσκολία των παιδιών τους να παραμείνουν εκτός διαδικτύου την περίοδο της πανδημίας</a:t>
            </a:r>
            <a:r>
              <a:rPr kumimoji="0" lang="el-GR" b="0" i="1" u="none" strike="noStrike" cap="none" normalizeH="0" dirty="0">
                <a:ln>
                  <a:noFill/>
                </a:ln>
                <a:solidFill>
                  <a:schemeClr val="tx1"/>
                </a:solidFill>
                <a:effectLst/>
                <a:latin typeface="Calibri" pitchFamily="34" charset="0"/>
                <a:ea typeface="Calibri" pitchFamily="34" charset="0"/>
                <a:cs typeface="Arial" pitchFamily="34" charset="0"/>
              </a:rPr>
              <a:t> και </a:t>
            </a:r>
            <a:r>
              <a:rPr kumimoji="0" lang="el-GR" b="0" i="1" u="none" strike="noStrike" cap="none" normalizeH="0" baseline="0" dirty="0">
                <a:ln>
                  <a:noFill/>
                </a:ln>
                <a:solidFill>
                  <a:schemeClr val="tx1"/>
                </a:solidFill>
                <a:effectLst/>
                <a:latin typeface="Calibri" pitchFamily="34" charset="0"/>
                <a:ea typeface="Calibri" pitchFamily="34" charset="0"/>
                <a:cs typeface="Arial" pitchFamily="34" charset="0"/>
              </a:rPr>
              <a:t>να επικοινωνήσουν με τα παιδιά τους την προσπάθειά τους να μπουν</a:t>
            </a:r>
            <a:r>
              <a:rPr kumimoji="0" lang="el-GR" b="0" i="1" u="none" strike="noStrike" cap="none" normalizeH="0" dirty="0">
                <a:ln>
                  <a:noFill/>
                </a:ln>
                <a:solidFill>
                  <a:schemeClr val="tx1"/>
                </a:solidFill>
                <a:effectLst/>
                <a:latin typeface="Calibri" pitchFamily="34" charset="0"/>
                <a:ea typeface="Calibri" pitchFamily="34" charset="0"/>
                <a:cs typeface="Arial" pitchFamily="34" charset="0"/>
              </a:rPr>
              <a:t> </a:t>
            </a:r>
            <a:r>
              <a:rPr kumimoji="0" lang="el-GR" b="0" i="1" u="none" strike="noStrike" cap="none" normalizeH="0" baseline="0" dirty="0">
                <a:ln>
                  <a:noFill/>
                </a:ln>
                <a:solidFill>
                  <a:schemeClr val="tx1"/>
                </a:solidFill>
                <a:effectLst/>
                <a:latin typeface="Calibri" pitchFamily="34" charset="0"/>
                <a:ea typeface="Calibri" pitchFamily="34" charset="0"/>
                <a:cs typeface="Arial" pitchFamily="34" charset="0"/>
              </a:rPr>
              <a:t>στη θέση τους,</a:t>
            </a:r>
            <a:endParaRPr kumimoji="0" lang="el-GR" sz="3200" b="0" i="0" u="none" strike="noStrike" cap="none" normalizeH="0" baseline="0" dirty="0">
              <a:ln>
                <a:noFill/>
              </a:ln>
              <a:solidFill>
                <a:schemeClr val="tx1"/>
              </a:solidFill>
              <a:effectLst/>
              <a:latin typeface="Arial" pitchFamily="34" charset="0"/>
              <a:cs typeface="Arial" pitchFamily="34" charset="0"/>
            </a:endParaRPr>
          </a:p>
        </p:txBody>
      </p:sp>
      <p:pic>
        <p:nvPicPr>
          <p:cNvPr id="10" name="4 - Εικόνα" descr="αρχείο-λήψης-1-10.jpg"/>
          <p:cNvPicPr>
            <a:picLocks noChangeAspect="1"/>
          </p:cNvPicPr>
          <p:nvPr/>
        </p:nvPicPr>
        <p:blipFill>
          <a:blip r:embed="rId2"/>
          <a:srcRect/>
          <a:stretch>
            <a:fillRect/>
          </a:stretch>
        </p:blipFill>
        <p:spPr bwMode="auto">
          <a:xfrm>
            <a:off x="5257800" y="4038600"/>
            <a:ext cx="914400" cy="533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57200"/>
            <a:ext cx="10396538" cy="914400"/>
          </a:xfrm>
        </p:spPr>
        <p:txBody>
          <a:bodyPr>
            <a:normAutofit fontScale="90000"/>
          </a:bodyPr>
          <a:lstStyle/>
          <a:p>
            <a:r>
              <a:rPr lang="el-GR" sz="4900" dirty="0">
                <a:latin typeface="Arial Black" pitchFamily="34" charset="0"/>
              </a:rPr>
              <a:t>ΕΝΔΕΙΞΕΙΣ/ ΣΥΜΠΤΩΜΑΤΑ ΕΘΙΣΜΟΥ</a:t>
            </a:r>
            <a:br>
              <a:rPr lang="el-GR" dirty="0"/>
            </a:br>
            <a:endParaRPr lang="el-GR" dirty="0"/>
          </a:p>
        </p:txBody>
      </p:sp>
      <p:sp>
        <p:nvSpPr>
          <p:cNvPr id="4" name="3 - Ορθογώνιο"/>
          <p:cNvSpPr/>
          <p:nvPr/>
        </p:nvSpPr>
        <p:spPr>
          <a:xfrm>
            <a:off x="914400" y="1219200"/>
            <a:ext cx="10134600" cy="4401205"/>
          </a:xfrm>
          <a:prstGeom prst="rect">
            <a:avLst/>
          </a:prstGeom>
        </p:spPr>
        <p:txBody>
          <a:bodyPr wrap="square">
            <a:spAutoFit/>
          </a:bodyPr>
          <a:lstStyle/>
          <a:p>
            <a:pPr lvl="0">
              <a:buFont typeface="Wingdings 2" pitchFamily="18" charset="2"/>
              <a:buChar char="ß"/>
            </a:pPr>
            <a:r>
              <a:rPr lang="el-GR" sz="2000" dirty="0"/>
              <a:t>Συνεχής ενασχόληση με το διαδίκτυο και απώλεια της αίσθησης του χρόνου κατά τη διάρκεια της χρήσης.</a:t>
            </a:r>
          </a:p>
          <a:p>
            <a:pPr lvl="0">
              <a:buFont typeface="Wingdings 2" pitchFamily="18" charset="2"/>
              <a:buChar char="ß"/>
            </a:pPr>
            <a:r>
              <a:rPr lang="el-GR" sz="2000" dirty="0"/>
              <a:t>Αδυναμία ελέγχου της χρήσης διαδικτύου ή περιορισμού της.</a:t>
            </a:r>
          </a:p>
          <a:p>
            <a:pPr lvl="0">
              <a:buFont typeface="Wingdings 2" pitchFamily="18" charset="2"/>
              <a:buChar char="ß"/>
            </a:pPr>
            <a:r>
              <a:rPr lang="el-GR" sz="2000" dirty="0"/>
              <a:t>Ανάπτυξη </a:t>
            </a:r>
            <a:r>
              <a:rPr lang="el-GR" sz="2000" b="1" dirty="0"/>
              <a:t>ανοχής</a:t>
            </a:r>
            <a:r>
              <a:rPr lang="el-GR" sz="2000" dirty="0"/>
              <a:t>, δηλαδή ανάγκη αύξησης του χρόνου  χρήσης, προκειμένου να αντληθεί ικανοποίηση.</a:t>
            </a:r>
          </a:p>
          <a:p>
            <a:pPr lvl="0">
              <a:buFont typeface="Wingdings 2" pitchFamily="18" charset="2"/>
              <a:buChar char="ß"/>
            </a:pPr>
            <a:r>
              <a:rPr lang="el-GR" sz="2000" dirty="0"/>
              <a:t>Ασυνέπεια σε σχέση με υποχρεώσεις και άλλες ασχολίες (πτώση των σχολικών επιδόσεων, αναβλητικότητα, απουσίες κλπ.)</a:t>
            </a:r>
          </a:p>
          <a:p>
            <a:pPr lvl="0">
              <a:buFont typeface="Wingdings 2" pitchFamily="18" charset="2"/>
              <a:buChar char="ß"/>
            </a:pPr>
            <a:r>
              <a:rPr lang="el-GR" sz="2000" dirty="0"/>
              <a:t>Χρήση του διαδικτύου ως μέσου διαφυγής από προβλήματα ή δυσάρεστες καταστάσεις.</a:t>
            </a:r>
          </a:p>
          <a:p>
            <a:pPr lvl="0">
              <a:buFont typeface="Wingdings 2" pitchFamily="18" charset="2"/>
              <a:buChar char="ß"/>
            </a:pPr>
            <a:r>
              <a:rPr lang="el-GR" sz="2000" dirty="0"/>
              <a:t>Αδιαφορία για άλλες δραστηριότητες εκτός διαδικτύου και Η/Υ.</a:t>
            </a:r>
          </a:p>
          <a:p>
            <a:pPr lvl="0">
              <a:buFont typeface="Wingdings 2" pitchFamily="18" charset="2"/>
              <a:buChar char="ß"/>
            </a:pPr>
            <a:r>
              <a:rPr lang="el-GR" sz="2000" dirty="0"/>
              <a:t>Συμπτώματα απόσυρσης και στέρησης, όταν διακόπτεται η σύνδεση, όπως </a:t>
            </a:r>
            <a:r>
              <a:rPr lang="el-GR" sz="2000" dirty="0" err="1"/>
              <a:t>ψυχο</a:t>
            </a:r>
            <a:r>
              <a:rPr lang="el-GR" sz="2000" dirty="0"/>
              <a:t>-κινητική διέγερση, θυμός, άγχος, θλίψη, εκνευρισμός, επιθετικότητα.</a:t>
            </a:r>
          </a:p>
          <a:p>
            <a:pPr lvl="0">
              <a:buFont typeface="Wingdings 2" pitchFamily="18" charset="2"/>
              <a:buChar char="ß"/>
            </a:pPr>
            <a:r>
              <a:rPr lang="el-GR" sz="2000" dirty="0"/>
              <a:t>Ψέματα σε σχέση με τη χρήση του διαδικτύου ή απόκρυψή της.</a:t>
            </a:r>
          </a:p>
          <a:p>
            <a:pPr>
              <a:buFont typeface="Wingdings 2" pitchFamily="18" charset="2"/>
              <a:buChar char="ß"/>
            </a:pPr>
            <a:r>
              <a:rPr lang="el-GR" sz="2000" dirty="0"/>
              <a:t>Απειθαρχία και συγκρούσεις με άλλα μέλη της οικογένειας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85801"/>
            <a:ext cx="10396538" cy="914400"/>
          </a:xfrm>
        </p:spPr>
        <p:txBody>
          <a:bodyPr>
            <a:noAutofit/>
          </a:bodyPr>
          <a:lstStyle/>
          <a:p>
            <a:r>
              <a:rPr lang="el-GR" sz="4400" b="1" dirty="0" err="1">
                <a:latin typeface="Arial Black" pitchFamily="34" charset="0"/>
              </a:rPr>
              <a:t>Αντιμετωπιση</a:t>
            </a:r>
            <a:r>
              <a:rPr lang="el-GR" sz="4400" b="1" dirty="0">
                <a:latin typeface="Arial Black" pitchFamily="34" charset="0"/>
              </a:rPr>
              <a:t> </a:t>
            </a:r>
            <a:r>
              <a:rPr lang="el-GR" sz="4400" b="1" dirty="0" err="1">
                <a:latin typeface="Arial Black" pitchFamily="34" charset="0"/>
              </a:rPr>
              <a:t>εθισμου</a:t>
            </a:r>
            <a:r>
              <a:rPr lang="el-GR" sz="4400" b="1" dirty="0">
                <a:latin typeface="Arial Black" pitchFamily="34" charset="0"/>
              </a:rPr>
              <a:t> </a:t>
            </a:r>
            <a:r>
              <a:rPr lang="el-GR" sz="4400" b="1" dirty="0" err="1">
                <a:latin typeface="Arial Black" pitchFamily="34" charset="0"/>
              </a:rPr>
              <a:t>απο</a:t>
            </a:r>
            <a:r>
              <a:rPr lang="el-GR" sz="4400" b="1" dirty="0">
                <a:latin typeface="Arial Black" pitchFamily="34" charset="0"/>
              </a:rPr>
              <a:t> </a:t>
            </a:r>
            <a:r>
              <a:rPr lang="el-GR" sz="4400" b="1" dirty="0" err="1">
                <a:latin typeface="Arial Black" pitchFamily="34" charset="0"/>
              </a:rPr>
              <a:t>τουσ</a:t>
            </a:r>
            <a:r>
              <a:rPr lang="el-GR" sz="4400" b="1" dirty="0">
                <a:latin typeface="Arial Black" pitchFamily="34" charset="0"/>
              </a:rPr>
              <a:t> </a:t>
            </a:r>
            <a:r>
              <a:rPr lang="el-GR" sz="4400" b="1" dirty="0" err="1">
                <a:latin typeface="Arial Black" pitchFamily="34" charset="0"/>
              </a:rPr>
              <a:t>γονεισ</a:t>
            </a:r>
            <a:endParaRPr lang="el-GR" sz="4400" b="1" dirty="0">
              <a:latin typeface="Arial Black" pitchFamily="34" charset="0"/>
            </a:endParaRPr>
          </a:p>
        </p:txBody>
      </p:sp>
      <p:sp>
        <p:nvSpPr>
          <p:cNvPr id="5" name="4 - Ορθογώνιο"/>
          <p:cNvSpPr/>
          <p:nvPr/>
        </p:nvSpPr>
        <p:spPr>
          <a:xfrm>
            <a:off x="685800" y="1828800"/>
            <a:ext cx="10972800" cy="3139321"/>
          </a:xfrm>
          <a:prstGeom prst="rect">
            <a:avLst/>
          </a:prstGeom>
        </p:spPr>
        <p:txBody>
          <a:bodyPr wrap="square">
            <a:spAutoFit/>
          </a:bodyPr>
          <a:lstStyle/>
          <a:p>
            <a:r>
              <a:rPr lang="el-GR" b="1" i="1" u="sng" dirty="0"/>
              <a:t>ΠΡΟΤΕΙΝΕΤΑΙ </a:t>
            </a:r>
          </a:p>
          <a:p>
            <a:endParaRPr lang="el-GR" dirty="0"/>
          </a:p>
          <a:p>
            <a:pPr>
              <a:buFont typeface="Wingdings 2" pitchFamily="18" charset="2"/>
              <a:buChar char="P"/>
            </a:pPr>
            <a:r>
              <a:rPr lang="el-GR" dirty="0"/>
              <a:t>Η χρήση εξωτερικών διακοπτών της χρήσης όπως ξυπνητήρι λήξης</a:t>
            </a:r>
          </a:p>
          <a:p>
            <a:pPr>
              <a:buFont typeface="Wingdings 2" pitchFamily="18" charset="2"/>
              <a:buChar char="P"/>
            </a:pPr>
            <a:r>
              <a:rPr lang="el-GR" dirty="0"/>
              <a:t>Η οριοθέτηση χρονοδιαγράμματος </a:t>
            </a:r>
          </a:p>
          <a:p>
            <a:pPr>
              <a:buFont typeface="Wingdings 2" pitchFamily="18" charset="2"/>
              <a:buChar char="P"/>
            </a:pPr>
            <a:r>
              <a:rPr lang="el-GR" dirty="0"/>
              <a:t>Η λίστα αναγκαίων εργασιών στο διαδίκτυο και μια λίστα των 5 σημαντικότερων επιπτώσεων του εθισμού κολλημένες στον υπολογιστή</a:t>
            </a:r>
          </a:p>
          <a:p>
            <a:pPr>
              <a:buFont typeface="Wingdings 2" pitchFamily="18" charset="2"/>
              <a:buChar char="P"/>
            </a:pPr>
            <a:r>
              <a:rPr lang="el-GR" dirty="0"/>
              <a:t>Μπορείτε να εγκαταστήσετε και να χρησιμοποιήσετε προγράμματα ελέγχου της πρόσβασης σε συγκεκριμένες ιστοσελίδες αλλά και του χρόνου παραμονής στο ιστό. </a:t>
            </a:r>
          </a:p>
          <a:p>
            <a:r>
              <a:rPr lang="el-GR" b="1" i="1" u="sng" dirty="0" err="1">
                <a:sym typeface="Symbol"/>
              </a:rPr>
              <a:t></a:t>
            </a:r>
            <a:r>
              <a:rPr lang="el-GR" b="1" i="1" u="sng" dirty="0" err="1"/>
              <a:t>ΠΡΟΣΟΧΗ</a:t>
            </a:r>
            <a:r>
              <a:rPr lang="el-GR" dirty="0"/>
              <a:t> </a:t>
            </a:r>
          </a:p>
          <a:p>
            <a:r>
              <a:rPr lang="el-GR" dirty="0"/>
              <a:t>επιτρέψτε την ελεγχόμενη πρόσβαση στο </a:t>
            </a:r>
            <a:r>
              <a:rPr lang="el-GR" dirty="0" err="1"/>
              <a:t>ίντερνετ</a:t>
            </a:r>
            <a:r>
              <a:rPr lang="el-GR" dirty="0"/>
              <a:t> και μην προσπαθήσετε να την διακόψετε απότομα και οριστικά διότι συχνά ο αποκλεισμός οδηγεί στη μυθοποίηση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04800"/>
            <a:ext cx="10396538" cy="1533525"/>
          </a:xfrm>
        </p:spPr>
        <p:txBody>
          <a:bodyPr>
            <a:normAutofit/>
          </a:bodyPr>
          <a:lstStyle/>
          <a:p>
            <a:pPr eaLnBrk="1" fontAlgn="auto" hangingPunct="1">
              <a:spcAft>
                <a:spcPts val="0"/>
              </a:spcAft>
              <a:defRPr/>
            </a:pPr>
            <a:r>
              <a:rPr lang="el-GR" sz="4400" dirty="0">
                <a:latin typeface="Arial Black" pitchFamily="34" charset="0"/>
              </a:rPr>
              <a:t>Τι </a:t>
            </a:r>
            <a:r>
              <a:rPr lang="el-GR" sz="4400" dirty="0" err="1">
                <a:latin typeface="Arial Black" pitchFamily="34" charset="0"/>
              </a:rPr>
              <a:t>πρεπει</a:t>
            </a:r>
            <a:r>
              <a:rPr lang="el-GR" sz="4400" dirty="0">
                <a:latin typeface="Arial Black" pitchFamily="34" charset="0"/>
              </a:rPr>
              <a:t> να </a:t>
            </a:r>
            <a:r>
              <a:rPr lang="el-GR" sz="4400" dirty="0" err="1">
                <a:latin typeface="Arial Black" pitchFamily="34" charset="0"/>
              </a:rPr>
              <a:t>προσεξουν</a:t>
            </a:r>
            <a:r>
              <a:rPr lang="el-GR" sz="4400" dirty="0">
                <a:latin typeface="Arial Black" pitchFamily="34" charset="0"/>
              </a:rPr>
              <a:t> οι </a:t>
            </a:r>
            <a:r>
              <a:rPr lang="el-GR" sz="4400" dirty="0" err="1">
                <a:latin typeface="Arial Black" pitchFamily="34" charset="0"/>
              </a:rPr>
              <a:t>γονειΣ</a:t>
            </a:r>
            <a:r>
              <a:rPr lang="en-US" sz="4400" dirty="0">
                <a:latin typeface="Arial Black" pitchFamily="34" charset="0"/>
              </a:rPr>
              <a:t>;</a:t>
            </a:r>
            <a:endParaRPr lang="el-GR" sz="4400" dirty="0">
              <a:latin typeface="Arial Black" pitchFamily="34" charset="0"/>
            </a:endParaRPr>
          </a:p>
        </p:txBody>
      </p:sp>
      <p:sp>
        <p:nvSpPr>
          <p:cNvPr id="12291" name="3 - Ορθογώνιο"/>
          <p:cNvSpPr>
            <a:spLocks noChangeArrowheads="1"/>
          </p:cNvSpPr>
          <p:nvPr/>
        </p:nvSpPr>
        <p:spPr bwMode="auto">
          <a:xfrm>
            <a:off x="457200" y="1600200"/>
            <a:ext cx="10363200" cy="3200400"/>
          </a:xfrm>
          <a:prstGeom prst="rect">
            <a:avLst/>
          </a:prstGeom>
          <a:noFill/>
          <a:ln w="9525">
            <a:noFill/>
            <a:miter lim="800000"/>
            <a:headEnd/>
            <a:tailEnd/>
          </a:ln>
        </p:spPr>
        <p:txBody>
          <a:bodyPr>
            <a:spAutoFit/>
          </a:bodyPr>
          <a:lstStyle/>
          <a:p>
            <a:r>
              <a:rPr lang="el-GR">
                <a:latin typeface="Impact" pitchFamily="34" charset="0"/>
              </a:rPr>
              <a:t>Τα παιδιά χρειάζονται να βρίσκονται με τους γονείς τους ή με άτομα που εμπιστεύονται δίχως να βλέπουν μόνο φοβισμένα πρόσωπα.</a:t>
            </a:r>
            <a:endParaRPr lang="en-US">
              <a:latin typeface="Impact" pitchFamily="34" charset="0"/>
            </a:endParaRPr>
          </a:p>
          <a:p>
            <a:r>
              <a:rPr lang="el-GR">
                <a:latin typeface="Impact" pitchFamily="34" charset="0"/>
              </a:rPr>
              <a:t> </a:t>
            </a:r>
            <a:endParaRPr lang="en-US">
              <a:latin typeface="Impact" pitchFamily="34" charset="0"/>
            </a:endParaRPr>
          </a:p>
          <a:p>
            <a:endParaRPr lang="en-US" u="sng">
              <a:latin typeface="Impact" pitchFamily="34" charset="0"/>
            </a:endParaRPr>
          </a:p>
          <a:p>
            <a:r>
              <a:rPr lang="el-GR" u="sng">
                <a:latin typeface="Impact" pitchFamily="34" charset="0"/>
                <a:sym typeface="Wingdings 2" pitchFamily="18" charset="2"/>
              </a:rPr>
              <a:t></a:t>
            </a:r>
            <a:r>
              <a:rPr lang="el-GR" u="sng">
                <a:latin typeface="Impact" pitchFamily="34" charset="0"/>
              </a:rPr>
              <a:t>Θυμηθείτε</a:t>
            </a:r>
            <a:r>
              <a:rPr lang="el-GR">
                <a:latin typeface="Impact" pitchFamily="34" charset="0"/>
              </a:rPr>
              <a:t> </a:t>
            </a:r>
            <a:endParaRPr lang="en-US">
              <a:latin typeface="Impact" pitchFamily="34" charset="0"/>
            </a:endParaRPr>
          </a:p>
          <a:p>
            <a:r>
              <a:rPr lang="el-GR">
                <a:latin typeface="Impact" pitchFamily="34" charset="0"/>
              </a:rPr>
              <a:t>ότι τα παιδιά όσο μικρά και αν είναι παρατηρούν τα συναισθήματά σας και τη κατάσταση του μυαλού σας.</a:t>
            </a:r>
          </a:p>
          <a:p>
            <a:endParaRPr lang="en-US">
              <a:latin typeface="Impact" pitchFamily="34" charset="0"/>
            </a:endParaRPr>
          </a:p>
          <a:p>
            <a:endParaRPr lang="en-US">
              <a:latin typeface="Impact" pitchFamily="34" charset="0"/>
            </a:endParaRPr>
          </a:p>
          <a:p>
            <a:r>
              <a:rPr lang="el-GR" sz="2000" u="sng">
                <a:latin typeface="Impact" pitchFamily="34" charset="0"/>
              </a:rPr>
              <a:t>Για να νιώσει ασφαλές ένα παιδί χρειάζεται να βρίσκεται μαζί με έναν ενήλικα ικανό να μεταδώσει συναισθήματα στοργής και αυτό-κυριαρχία.</a:t>
            </a:r>
          </a:p>
          <a:p>
            <a:r>
              <a:rPr lang="el-GR">
                <a:latin typeface="Impact"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5 - Ορθογώνιο"/>
          <p:cNvSpPr>
            <a:spLocks noChangeArrowheads="1"/>
          </p:cNvSpPr>
          <p:nvPr/>
        </p:nvSpPr>
        <p:spPr bwMode="auto">
          <a:xfrm>
            <a:off x="838200" y="457200"/>
            <a:ext cx="9448800" cy="4894263"/>
          </a:xfrm>
          <a:prstGeom prst="rect">
            <a:avLst/>
          </a:prstGeom>
          <a:noFill/>
          <a:ln w="9525">
            <a:noFill/>
            <a:miter lim="800000"/>
            <a:headEnd/>
            <a:tailEnd/>
          </a:ln>
        </p:spPr>
        <p:txBody>
          <a:bodyPr>
            <a:spAutoFit/>
          </a:bodyPr>
          <a:lstStyle/>
          <a:p>
            <a:r>
              <a:rPr lang="el-GR">
                <a:latin typeface="Impact" pitchFamily="34" charset="0"/>
              </a:rPr>
              <a:t>Τα παιδιά αντιλαμβάνονται την ασυνέπεια των ενηλίκων. Για παράδειγμα, αν λέτε «δεν χρειάζεται να φοβάσαι» ενώ παράλληλα αδειάζετε τα ράφια από το σούπερ μάρκετ, το πιθανότερο είναι να δημιουργήσετε σύγχυση και το παιδί δεν θα ξέρει αν μπορεί να σας εμπιστευθεί ή όχι.</a:t>
            </a:r>
          </a:p>
          <a:p>
            <a:endParaRPr lang="en-US">
              <a:latin typeface="Impact" pitchFamily="34" charset="0"/>
            </a:endParaRPr>
          </a:p>
          <a:p>
            <a:r>
              <a:rPr lang="el-GR">
                <a:latin typeface="Impact" pitchFamily="34" charset="0"/>
              </a:rPr>
              <a:t>Η εμπιστοσύνη είναι απαραίτητη προϋπόθεση για να δημιουργηθεί το αίσθημα της ασφάλειας.</a:t>
            </a:r>
          </a:p>
          <a:p>
            <a:endParaRPr lang="en-US">
              <a:latin typeface="Impact" pitchFamily="34" charset="0"/>
            </a:endParaRPr>
          </a:p>
          <a:p>
            <a:endParaRPr lang="en-US">
              <a:latin typeface="Impact" pitchFamily="34" charset="0"/>
            </a:endParaRPr>
          </a:p>
          <a:p>
            <a:endParaRPr lang="en-US">
              <a:latin typeface="Impact" pitchFamily="34" charset="0"/>
            </a:endParaRPr>
          </a:p>
          <a:p>
            <a:endParaRPr lang="en-US">
              <a:latin typeface="Impact" pitchFamily="34" charset="0"/>
            </a:endParaRPr>
          </a:p>
          <a:p>
            <a:endParaRPr lang="en-US">
              <a:latin typeface="Impact" pitchFamily="34" charset="0"/>
            </a:endParaRPr>
          </a:p>
          <a:p>
            <a:endParaRPr lang="en-US">
              <a:latin typeface="Impact" pitchFamily="34" charset="0"/>
            </a:endParaRPr>
          </a:p>
          <a:p>
            <a:endParaRPr lang="en-US">
              <a:latin typeface="Impact" pitchFamily="34" charset="0"/>
            </a:endParaRPr>
          </a:p>
          <a:p>
            <a:endParaRPr lang="en-US">
              <a:latin typeface="Impact" pitchFamily="34" charset="0"/>
            </a:endParaRPr>
          </a:p>
          <a:p>
            <a:endParaRPr lang="en-US">
              <a:latin typeface="Impact" pitchFamily="34" charset="0"/>
            </a:endParaRPr>
          </a:p>
          <a:p>
            <a:r>
              <a:rPr lang="el-GR" sz="2400" u="sng">
                <a:latin typeface="Impact" pitchFamily="34" charset="0"/>
                <a:sym typeface="Wingdings 2" pitchFamily="18" charset="2"/>
              </a:rPr>
              <a:t></a:t>
            </a:r>
            <a:r>
              <a:rPr lang="el-GR" sz="2400" u="sng">
                <a:latin typeface="Impact" pitchFamily="34" charset="0"/>
              </a:rPr>
              <a:t>Θυμηθείτε</a:t>
            </a:r>
            <a:r>
              <a:rPr lang="el-GR">
                <a:latin typeface="Impact" pitchFamily="34" charset="0"/>
              </a:rPr>
              <a:t> ότι αν δεν μπορείτε να ηρεμήσετε τον εαυτό σας, τότε δεν μπορείτε να βοηθήσετε το παιδί σας να αισθανθεί ασφάλεια. ΣΕ τέτοια περίπτωση αναζητείστε βοήθεια από κάποιο άλλο μέλος της οικογένειας ή από ψυχολόγο</a:t>
            </a:r>
            <a:r>
              <a:rPr lang="en-US">
                <a:latin typeface="Impact" pitchFamily="34" charset="0"/>
              </a:rPr>
              <a:t>.</a:t>
            </a:r>
            <a:r>
              <a:rPr lang="el-GR">
                <a:latin typeface="Impact" pitchFamily="34" charset="0"/>
              </a:rPr>
              <a:t>   </a:t>
            </a:r>
          </a:p>
        </p:txBody>
      </p:sp>
      <p:pic>
        <p:nvPicPr>
          <p:cNvPr id="13315" name="3 - Εικόνα" descr="covid-6.jpg"/>
          <p:cNvPicPr>
            <a:picLocks noChangeAspect="1"/>
          </p:cNvPicPr>
          <p:nvPr/>
        </p:nvPicPr>
        <p:blipFill>
          <a:blip r:embed="rId2"/>
          <a:srcRect/>
          <a:stretch>
            <a:fillRect/>
          </a:stretch>
        </p:blipFill>
        <p:spPr bwMode="auto">
          <a:xfrm>
            <a:off x="4114800" y="2057400"/>
            <a:ext cx="3314700" cy="2209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3 - Θέση περιεχομένου" descr="koronoios_covid-19_gia_paidia_kai_amea_by_noesigr.png"/>
          <p:cNvPicPr>
            <a:picLocks noGrp="1" noChangeAspect="1"/>
          </p:cNvPicPr>
          <p:nvPr>
            <p:ph sz="quarter" idx="13"/>
          </p:nvPr>
        </p:nvPicPr>
        <p:blipFill>
          <a:blip r:embed="rId2"/>
          <a:srcRect/>
          <a:stretch>
            <a:fillRect/>
          </a:stretch>
        </p:blipFill>
        <p:spPr bwMode="auto">
          <a:xfrm>
            <a:off x="533400" y="228600"/>
            <a:ext cx="5422900" cy="5132388"/>
          </a:xfrm>
        </p:spPr>
      </p:pic>
      <p:sp>
        <p:nvSpPr>
          <p:cNvPr id="14339" name="4 - TextBox"/>
          <p:cNvSpPr txBox="1">
            <a:spLocks noChangeArrowheads="1"/>
          </p:cNvSpPr>
          <p:nvPr/>
        </p:nvSpPr>
        <p:spPr bwMode="auto">
          <a:xfrm>
            <a:off x="6248400" y="1676400"/>
            <a:ext cx="5334000" cy="1938992"/>
          </a:xfrm>
          <a:prstGeom prst="rect">
            <a:avLst/>
          </a:prstGeom>
          <a:noFill/>
          <a:ln w="9525">
            <a:noFill/>
            <a:miter lim="800000"/>
            <a:headEnd/>
            <a:tailEnd/>
          </a:ln>
        </p:spPr>
        <p:txBody>
          <a:bodyPr>
            <a:spAutoFit/>
          </a:bodyPr>
          <a:lstStyle/>
          <a:p>
            <a:r>
              <a:rPr lang="el-GR" sz="2000" i="1" u="sng" dirty="0">
                <a:latin typeface="Impact" pitchFamily="34" charset="0"/>
              </a:rPr>
              <a:t>ΜΑΡΑΜΠΟΥΤΗΣ ΔΗΜΗΤΡΗΣ </a:t>
            </a:r>
          </a:p>
          <a:p>
            <a:r>
              <a:rPr lang="el-GR" sz="2000" i="1" u="sng" dirty="0">
                <a:latin typeface="Impact" pitchFamily="34" charset="0"/>
              </a:rPr>
              <a:t>Κοινωνικός  Λειτουργός</a:t>
            </a:r>
          </a:p>
          <a:p>
            <a:endParaRPr lang="el-GR" sz="2000" i="1" u="sng" dirty="0">
              <a:latin typeface="Impact" pitchFamily="34" charset="0"/>
            </a:endParaRPr>
          </a:p>
          <a:p>
            <a:endParaRPr lang="el-GR" sz="2000" i="1" u="sng" dirty="0">
              <a:latin typeface="Impact" pitchFamily="34" charset="0"/>
            </a:endParaRPr>
          </a:p>
          <a:p>
            <a:r>
              <a:rPr lang="el-GR" sz="2000" i="1" u="sng" dirty="0">
                <a:latin typeface="Impact" pitchFamily="34" charset="0"/>
              </a:rPr>
              <a:t>ΛΑΜΠΡΟΠΟΥΛΟΥ ΔΗΜΗΤΡΑ</a:t>
            </a:r>
          </a:p>
          <a:p>
            <a:r>
              <a:rPr lang="el-GR" sz="2000" i="1" u="sng" dirty="0">
                <a:latin typeface="Impact" pitchFamily="34" charset="0"/>
              </a:rPr>
              <a:t>ΨΥΧΟΛΟΓΟΣ</a:t>
            </a:r>
          </a:p>
        </p:txBody>
      </p:sp>
      <p:pic>
        <p:nvPicPr>
          <p:cNvPr id="14340" name="5 - Εικόνα" descr="Capture-13.jpg"/>
          <p:cNvPicPr>
            <a:picLocks noChangeAspect="1"/>
          </p:cNvPicPr>
          <p:nvPr/>
        </p:nvPicPr>
        <p:blipFill>
          <a:blip r:embed="rId3"/>
          <a:srcRect/>
          <a:stretch>
            <a:fillRect/>
          </a:stretch>
        </p:blipFill>
        <p:spPr bwMode="auto">
          <a:xfrm>
            <a:off x="6172200" y="3657600"/>
            <a:ext cx="2843213" cy="1778000"/>
          </a:xfrm>
          <a:prstGeom prst="rect">
            <a:avLst/>
          </a:prstGeom>
          <a:noFill/>
          <a:ln w="9525">
            <a:noFill/>
            <a:miter lim="800000"/>
            <a:headEnd/>
            <a:tailEnd/>
          </a:ln>
        </p:spPr>
      </p:pic>
      <p:sp>
        <p:nvSpPr>
          <p:cNvPr id="5" name="4 - Ορθογώνιο"/>
          <p:cNvSpPr/>
          <p:nvPr/>
        </p:nvSpPr>
        <p:spPr>
          <a:xfrm>
            <a:off x="6172200" y="5715000"/>
            <a:ext cx="3200400" cy="707886"/>
          </a:xfrm>
          <a:prstGeom prst="rect">
            <a:avLst/>
          </a:prstGeom>
        </p:spPr>
        <p:txBody>
          <a:bodyPr wrap="square">
            <a:spAutoFit/>
          </a:bodyPr>
          <a:lstStyle/>
          <a:p>
            <a:pPr eaLnBrk="1" fontAlgn="auto" hangingPunct="1">
              <a:spcAft>
                <a:spcPts val="0"/>
              </a:spcAft>
              <a:buFont typeface="Arial" panose="020B0604020202020204" pitchFamily="34" charset="0"/>
              <a:buNone/>
              <a:defRPr/>
            </a:pPr>
            <a:r>
              <a:rPr lang="el-GR" sz="2000" i="1" dirty="0">
                <a:latin typeface="+mn-lt"/>
              </a:rPr>
              <a:t>ΕΔΕΑΥ ΚΙΛΚΙΣ </a:t>
            </a:r>
          </a:p>
          <a:p>
            <a:pPr eaLnBrk="1" fontAlgn="auto" hangingPunct="1">
              <a:spcAft>
                <a:spcPts val="0"/>
              </a:spcAft>
              <a:buFont typeface="Arial" panose="020B0604020202020204" pitchFamily="34" charset="0"/>
              <a:buNone/>
              <a:defRPr/>
            </a:pPr>
            <a:r>
              <a:rPr lang="el-GR" sz="2000" i="1" dirty="0">
                <a:latin typeface="+mn-lt"/>
              </a:rPr>
              <a:t>ΣΧΟΛΙΚΟ ΕΤΟΣ 2020-2021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p:cNvPr>
          <p:cNvSpPr>
            <a:spLocks noGrp="1"/>
          </p:cNvSpPr>
          <p:nvPr>
            <p:ph type="title"/>
          </p:nvPr>
        </p:nvSpPr>
        <p:spPr/>
        <p:txBody>
          <a:bodyPr>
            <a:normAutofit/>
          </a:bodyPr>
          <a:lstStyle/>
          <a:p>
            <a:pPr eaLnBrk="1" fontAlgn="auto" hangingPunct="1">
              <a:spcAft>
                <a:spcPts val="0"/>
              </a:spcAft>
              <a:defRPr/>
            </a:pPr>
            <a:r>
              <a:rPr lang="el-GR" sz="4800" dirty="0" err="1">
                <a:latin typeface="Arial Black" pitchFamily="34" charset="0"/>
              </a:rPr>
              <a:t>ΚορονοιοΣ</a:t>
            </a:r>
            <a:r>
              <a:rPr lang="el-GR" sz="4800" dirty="0">
                <a:latin typeface="Arial Black" pitchFamily="34" charset="0"/>
              </a:rPr>
              <a:t> και </a:t>
            </a:r>
            <a:r>
              <a:rPr lang="el-GR" sz="4800" dirty="0" err="1">
                <a:latin typeface="Arial Black" pitchFamily="34" charset="0"/>
              </a:rPr>
              <a:t>παιδια</a:t>
            </a:r>
            <a:r>
              <a:rPr lang="el-GR" sz="4800" dirty="0">
                <a:latin typeface="Arial Black" pitchFamily="34" charset="0"/>
              </a:rPr>
              <a:t> </a:t>
            </a:r>
          </a:p>
        </p:txBody>
      </p:sp>
      <p:sp>
        <p:nvSpPr>
          <p:cNvPr id="5123" name="4 - Ορθογώνιο"/>
          <p:cNvSpPr>
            <a:spLocks noChangeArrowheads="1"/>
          </p:cNvSpPr>
          <p:nvPr/>
        </p:nvSpPr>
        <p:spPr bwMode="auto">
          <a:xfrm>
            <a:off x="914400" y="2057400"/>
            <a:ext cx="9677400" cy="1323975"/>
          </a:xfrm>
          <a:prstGeom prst="rect">
            <a:avLst/>
          </a:prstGeom>
          <a:noFill/>
          <a:ln w="9525">
            <a:noFill/>
            <a:miter lim="800000"/>
            <a:headEnd/>
            <a:tailEnd/>
          </a:ln>
        </p:spPr>
        <p:txBody>
          <a:bodyPr>
            <a:spAutoFit/>
          </a:bodyPr>
          <a:lstStyle/>
          <a:p>
            <a:r>
              <a:rPr lang="el-GR" sz="2000" b="1" dirty="0">
                <a:latin typeface="Impact" pitchFamily="34" charset="0"/>
                <a:cs typeface="Times New Roman" pitchFamily="18" charset="0"/>
              </a:rPr>
              <a:t>"</a:t>
            </a:r>
            <a:r>
              <a:rPr lang="el-GR" sz="2000" dirty="0">
                <a:latin typeface="Impact" pitchFamily="34" charset="0"/>
                <a:cs typeface="Times New Roman" pitchFamily="18" charset="0"/>
              </a:rPr>
              <a:t>Αγαπητοί γονείς δεν μπορούμε να συναντηθούμε αλλά θέλουμε να σας στηρίξουμε τις δύσκολες αυτές μέρες για όλους μας. Με τα παιδιά είναι σημαντικό να μην αρνούμαστε την πραγματικότητα και αυτό που συμβαίνει. Ωστόσο χρειάζεται να είμαστε προσεκτικοί να μην τα υπέρ-εκθέτουμε στο γεγονός και κυρίως σε εικόνες".</a:t>
            </a:r>
          </a:p>
        </p:txBody>
      </p:sp>
      <p:pic>
        <p:nvPicPr>
          <p:cNvPr id="5124" name="9 - Εικόνα" descr="koronoios-stin-paidiki-ilikia.jpg"/>
          <p:cNvPicPr>
            <a:picLocks noChangeAspect="1"/>
          </p:cNvPicPr>
          <p:nvPr/>
        </p:nvPicPr>
        <p:blipFill>
          <a:blip r:embed="rId2"/>
          <a:srcRect/>
          <a:stretch>
            <a:fillRect/>
          </a:stretch>
        </p:blipFill>
        <p:spPr bwMode="auto">
          <a:xfrm>
            <a:off x="4648200" y="3581400"/>
            <a:ext cx="3184525"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sz="4800" dirty="0">
                <a:latin typeface="Arial Black" pitchFamily="34" charset="0"/>
              </a:rPr>
              <a:t>Τι </a:t>
            </a:r>
            <a:r>
              <a:rPr lang="el-GR" sz="4800" dirty="0" err="1">
                <a:latin typeface="Arial Black" pitchFamily="34" charset="0"/>
              </a:rPr>
              <a:t>πρεπει</a:t>
            </a:r>
            <a:r>
              <a:rPr lang="el-GR" sz="4800" dirty="0">
                <a:latin typeface="Arial Black" pitchFamily="34" charset="0"/>
              </a:rPr>
              <a:t> να </a:t>
            </a:r>
            <a:r>
              <a:rPr lang="el-GR" sz="4800" dirty="0" err="1">
                <a:latin typeface="Arial Black" pitchFamily="34" charset="0"/>
              </a:rPr>
              <a:t>προΣεξουν</a:t>
            </a:r>
            <a:r>
              <a:rPr lang="el-GR" sz="4800" dirty="0">
                <a:latin typeface="Arial Black" pitchFamily="34" charset="0"/>
              </a:rPr>
              <a:t> οι </a:t>
            </a:r>
            <a:r>
              <a:rPr lang="el-GR" sz="4800" dirty="0" err="1">
                <a:latin typeface="Arial Black" pitchFamily="34" charset="0"/>
              </a:rPr>
              <a:t>γονειΣ</a:t>
            </a:r>
            <a:r>
              <a:rPr lang="en-US" sz="4800" dirty="0">
                <a:latin typeface="Arial Black" pitchFamily="34" charset="0"/>
              </a:rPr>
              <a:t>;</a:t>
            </a:r>
            <a:endParaRPr lang="el-GR" sz="4800" dirty="0">
              <a:latin typeface="Arial Black" pitchFamily="34" charset="0"/>
            </a:endParaRPr>
          </a:p>
        </p:txBody>
      </p:sp>
      <p:sp>
        <p:nvSpPr>
          <p:cNvPr id="6147" name="3 - Ορθογώνιο"/>
          <p:cNvSpPr>
            <a:spLocks noChangeArrowheads="1"/>
          </p:cNvSpPr>
          <p:nvPr/>
        </p:nvSpPr>
        <p:spPr bwMode="auto">
          <a:xfrm>
            <a:off x="990600" y="1752600"/>
            <a:ext cx="9372600" cy="2862263"/>
          </a:xfrm>
          <a:prstGeom prst="rect">
            <a:avLst/>
          </a:prstGeom>
          <a:noFill/>
          <a:ln w="9525">
            <a:noFill/>
            <a:miter lim="800000"/>
            <a:headEnd/>
            <a:tailEnd/>
          </a:ln>
        </p:spPr>
        <p:txBody>
          <a:bodyPr>
            <a:spAutoFit/>
          </a:bodyPr>
          <a:lstStyle/>
          <a:p>
            <a:r>
              <a:rPr lang="el-GR" sz="2000">
                <a:latin typeface="Impact" pitchFamily="34" charset="0"/>
                <a:sym typeface="Wingdings 2" pitchFamily="18" charset="2"/>
              </a:rPr>
              <a:t> </a:t>
            </a:r>
            <a:r>
              <a:rPr lang="el-GR" sz="2000">
                <a:latin typeface="Impact" pitchFamily="34" charset="0"/>
              </a:rPr>
              <a:t>Προστατεύουμε τα παιδιά από την υπερβολική έκθεση σε ειδήσεις, εικόνες και πληροφορίες σχετικά με την πανδημία COVID-19.</a:t>
            </a:r>
          </a:p>
          <a:p>
            <a:endParaRPr lang="el-GR" sz="2000">
              <a:latin typeface="Impact" pitchFamily="34" charset="0"/>
            </a:endParaRPr>
          </a:p>
          <a:p>
            <a:pPr>
              <a:buFont typeface="Wingdings 2" pitchFamily="18" charset="2"/>
              <a:buChar char="E"/>
            </a:pPr>
            <a:r>
              <a:rPr lang="el-GR" sz="2000">
                <a:latin typeface="Impact" pitchFamily="34" charset="0"/>
              </a:rPr>
              <a:t>Συμβουλεύουμε κατάλληλα τους εφήβους μεγαλύτερης ηλικίας σχετικά με μια ελεγχόμενη έκθεση σε ένα ή δύο μέσα, την αξιοπιστία και ασφάλεια των οποίων θα έχουμε προηγουμένως συζητήσει μαζί. </a:t>
            </a:r>
          </a:p>
          <a:p>
            <a:endParaRPr lang="el-GR" sz="2000">
              <a:latin typeface="Impact" pitchFamily="34" charset="0"/>
            </a:endParaRPr>
          </a:p>
          <a:p>
            <a:pPr>
              <a:buFont typeface="Wingdings 2" pitchFamily="18" charset="2"/>
              <a:buChar char="E"/>
            </a:pPr>
            <a:r>
              <a:rPr lang="el-GR" sz="2000">
                <a:latin typeface="Impact" pitchFamily="34" charset="0"/>
              </a:rPr>
              <a:t>Αποφεύγουμε την απευθείας έκθεση στη ροή των ειδήσεων των παιδιών μικρότερης ηλικίας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3 - Ορθογώνιο"/>
          <p:cNvSpPr>
            <a:spLocks noChangeArrowheads="1"/>
          </p:cNvSpPr>
          <p:nvPr/>
        </p:nvSpPr>
        <p:spPr bwMode="auto">
          <a:xfrm>
            <a:off x="1524000" y="990600"/>
            <a:ext cx="8991600" cy="2308225"/>
          </a:xfrm>
          <a:prstGeom prst="rect">
            <a:avLst/>
          </a:prstGeom>
          <a:noFill/>
          <a:ln w="9525">
            <a:noFill/>
            <a:miter lim="800000"/>
            <a:headEnd/>
            <a:tailEnd/>
          </a:ln>
        </p:spPr>
        <p:txBody>
          <a:bodyPr>
            <a:spAutoFit/>
          </a:bodyPr>
          <a:lstStyle/>
          <a:p>
            <a:pPr>
              <a:buFont typeface="Wingdings 2" pitchFamily="18" charset="2"/>
              <a:buChar char="Ù"/>
            </a:pPr>
            <a:r>
              <a:rPr lang="el-GR">
                <a:latin typeface="Impact" pitchFamily="34" charset="0"/>
              </a:rPr>
              <a:t>Η απόκρυψη της κρίσης και η προσπάθεια διατήρησής της ως «μυστικό» μεταξύ των ενηλίκων μπορεί να έχει σύνθετες επιπλοκές. </a:t>
            </a:r>
          </a:p>
          <a:p>
            <a:pPr>
              <a:buFont typeface="Wingdings 2" pitchFamily="18" charset="2"/>
              <a:buChar char="Ù"/>
            </a:pPr>
            <a:endParaRPr lang="el-GR">
              <a:latin typeface="Impact" pitchFamily="34" charset="0"/>
            </a:endParaRPr>
          </a:p>
          <a:p>
            <a:pPr>
              <a:buFont typeface="Wingdings 2" pitchFamily="18" charset="2"/>
              <a:buChar char="Ù"/>
            </a:pPr>
            <a:r>
              <a:rPr lang="el-GR">
                <a:latin typeface="Impact" pitchFamily="34" charset="0"/>
              </a:rPr>
              <a:t>Τα παιδιά αντιλαμβάνονται από την πρώτη στιγμή τις μεγάλες αλλαγές που συμβαίνουν στην καθημερινότητά τους και οι ενήλικες χρειάζεται να ερμηνεύσουν τα γεγονότα, ώστε να μην αφεθεί το έργο της ερμηνείας αποκλειστικά στην φαντασία των παιδιών.</a:t>
            </a:r>
          </a:p>
          <a:p>
            <a:pPr>
              <a:buFont typeface="Wingdings 2" pitchFamily="18" charset="2"/>
              <a:buChar char="Ù"/>
            </a:pPr>
            <a:endParaRPr lang="el-GR">
              <a:latin typeface="Impact" pitchFamily="34" charset="0"/>
            </a:endParaRPr>
          </a:p>
          <a:p>
            <a:pPr>
              <a:buFont typeface="Wingdings 2" pitchFamily="18" charset="2"/>
              <a:buChar char="Ù"/>
            </a:pPr>
            <a:r>
              <a:rPr lang="el-GR">
                <a:latin typeface="Impact" pitchFamily="34" charset="0"/>
              </a:rPr>
              <a:t> Χρειάζεται λοιπόν να εξηγηθούν σε απλή και κατανοητή γλώσσα </a:t>
            </a:r>
          </a:p>
        </p:txBody>
      </p:sp>
      <p:pic>
        <p:nvPicPr>
          <p:cNvPr id="7171" name="4 - Εικόνα" descr="front-view-kids-greeting-with-elbow-bump_23-2148666059.jpg"/>
          <p:cNvPicPr>
            <a:picLocks noChangeAspect="1"/>
          </p:cNvPicPr>
          <p:nvPr/>
        </p:nvPicPr>
        <p:blipFill>
          <a:blip r:embed="rId2"/>
          <a:srcRect/>
          <a:stretch>
            <a:fillRect/>
          </a:stretch>
        </p:blipFill>
        <p:spPr bwMode="auto">
          <a:xfrm>
            <a:off x="3810000" y="3429000"/>
            <a:ext cx="4267200" cy="20145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3 - Ορθογώνιο"/>
          <p:cNvSpPr>
            <a:spLocks noChangeArrowheads="1"/>
          </p:cNvSpPr>
          <p:nvPr/>
        </p:nvSpPr>
        <p:spPr bwMode="auto">
          <a:xfrm>
            <a:off x="1295400" y="762000"/>
            <a:ext cx="9067800" cy="1754188"/>
          </a:xfrm>
          <a:prstGeom prst="rect">
            <a:avLst/>
          </a:prstGeom>
          <a:noFill/>
          <a:ln w="9525">
            <a:noFill/>
            <a:miter lim="800000"/>
            <a:headEnd/>
            <a:tailEnd/>
          </a:ln>
        </p:spPr>
        <p:txBody>
          <a:bodyPr>
            <a:spAutoFit/>
          </a:bodyPr>
          <a:lstStyle/>
          <a:p>
            <a:r>
              <a:rPr lang="el-GR">
                <a:latin typeface="Impact" pitchFamily="34" charset="0"/>
                <a:sym typeface="Wingdings 2" pitchFamily="18" charset="2"/>
              </a:rPr>
              <a:t> </a:t>
            </a:r>
            <a:r>
              <a:rPr lang="el-GR" u="sng">
                <a:latin typeface="Impact" pitchFamily="34" charset="0"/>
              </a:rPr>
              <a:t>Ενθαρρύνουμε</a:t>
            </a:r>
            <a:r>
              <a:rPr lang="el-GR">
                <a:latin typeface="Impact" pitchFamily="34" charset="0"/>
              </a:rPr>
              <a:t> συνεχώς και ενεργητικά το παιχνίδι. Διευκολύνουμε τα παιδιά να αναπτύξουν την δημιουργικότητά τους και να διαχειριστούν τον ελεύθερο χρόνο τους. </a:t>
            </a:r>
          </a:p>
          <a:p>
            <a:endParaRPr lang="el-GR">
              <a:latin typeface="Impact" pitchFamily="34" charset="0"/>
            </a:endParaRPr>
          </a:p>
          <a:p>
            <a:endParaRPr lang="el-GR">
              <a:latin typeface="Impact" pitchFamily="34" charset="0"/>
            </a:endParaRPr>
          </a:p>
          <a:p>
            <a:r>
              <a:rPr lang="el-GR">
                <a:latin typeface="Impact" pitchFamily="34" charset="0"/>
              </a:rPr>
              <a:t>Είναι σημαντική η αναζήτηση κάποιων δραστηριοτήτων με εκπαιδευτικό χαρακτήρα για τα παιδιά χωρίς όμως να προσπαθούμε να υποκαταστήσουμε το σχολικό πρόγραμμα.</a:t>
            </a:r>
          </a:p>
        </p:txBody>
      </p:sp>
      <p:pic>
        <p:nvPicPr>
          <p:cNvPr id="8195" name="4 - Εικόνα" descr="αρχείο-λήψης-1-10.jpg"/>
          <p:cNvPicPr>
            <a:picLocks noChangeAspect="1"/>
          </p:cNvPicPr>
          <p:nvPr/>
        </p:nvPicPr>
        <p:blipFill>
          <a:blip r:embed="rId2"/>
          <a:srcRect/>
          <a:stretch>
            <a:fillRect/>
          </a:stretch>
        </p:blipFill>
        <p:spPr bwMode="auto">
          <a:xfrm>
            <a:off x="5334000" y="1447800"/>
            <a:ext cx="730250" cy="419100"/>
          </a:xfrm>
          <a:prstGeom prst="rect">
            <a:avLst/>
          </a:prstGeom>
          <a:noFill/>
          <a:ln w="9525">
            <a:noFill/>
            <a:miter lim="800000"/>
            <a:headEnd/>
            <a:tailEnd/>
          </a:ln>
        </p:spPr>
      </p:pic>
      <p:sp>
        <p:nvSpPr>
          <p:cNvPr id="8196" name="5 - Ορθογώνιο"/>
          <p:cNvSpPr>
            <a:spLocks noChangeArrowheads="1"/>
          </p:cNvSpPr>
          <p:nvPr/>
        </p:nvSpPr>
        <p:spPr bwMode="auto">
          <a:xfrm>
            <a:off x="1371600" y="2971800"/>
            <a:ext cx="8839200" cy="1754188"/>
          </a:xfrm>
          <a:prstGeom prst="rect">
            <a:avLst/>
          </a:prstGeom>
          <a:noFill/>
          <a:ln w="9525">
            <a:noFill/>
            <a:miter lim="800000"/>
            <a:headEnd/>
            <a:tailEnd/>
          </a:ln>
        </p:spPr>
        <p:txBody>
          <a:bodyPr>
            <a:spAutoFit/>
          </a:bodyPr>
          <a:lstStyle/>
          <a:p>
            <a:r>
              <a:rPr lang="el-GR">
                <a:latin typeface="Impact" pitchFamily="34" charset="0"/>
                <a:sym typeface="Wingdings 2" pitchFamily="18" charset="2"/>
              </a:rPr>
              <a:t> </a:t>
            </a:r>
            <a:r>
              <a:rPr lang="el-GR" u="sng">
                <a:latin typeface="Impact" pitchFamily="34" charset="0"/>
              </a:rPr>
              <a:t>Βοηθούμε</a:t>
            </a:r>
            <a:r>
              <a:rPr lang="el-GR">
                <a:latin typeface="Impact" pitchFamily="34" charset="0"/>
              </a:rPr>
              <a:t> τα παιδιά  να βρουν αποτελεσματικούς τρόπους να εκφράσουν τα συναισθήματά τους, όπως το άγχος ή τον φόβο. Κάποιες φορές μπορεί το παιχνίδι ή η ζωγραφική να διευκολύνουν την διαδικασία αυτή. </a:t>
            </a:r>
          </a:p>
          <a:p>
            <a:endParaRPr lang="el-GR">
              <a:latin typeface="Impact" pitchFamily="34" charset="0"/>
            </a:endParaRPr>
          </a:p>
          <a:p>
            <a:r>
              <a:rPr lang="el-GR">
                <a:latin typeface="Impact" pitchFamily="34" charset="0"/>
                <a:sym typeface="Wingdings 2" pitchFamily="18" charset="2"/>
              </a:rPr>
              <a:t> </a:t>
            </a:r>
            <a:r>
              <a:rPr lang="el-GR" u="sng">
                <a:latin typeface="Impact" pitchFamily="34" charset="0"/>
              </a:rPr>
              <a:t>Προσφέρουμε</a:t>
            </a:r>
            <a:r>
              <a:rPr lang="el-GR">
                <a:latin typeface="Impact" pitchFamily="34" charset="0"/>
              </a:rPr>
              <a:t> στα παιδιά μια προοπτική για το μέλλον, εξηγώντας τους ότι οι επιδημίες έχουν μια αρχή, μια μέση και ένα τέλος.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3 - Ορθογώνιο"/>
          <p:cNvSpPr>
            <a:spLocks noChangeArrowheads="1"/>
          </p:cNvSpPr>
          <p:nvPr/>
        </p:nvSpPr>
        <p:spPr bwMode="auto">
          <a:xfrm>
            <a:off x="1066800" y="533400"/>
            <a:ext cx="10363200" cy="4862513"/>
          </a:xfrm>
          <a:prstGeom prst="rect">
            <a:avLst/>
          </a:prstGeom>
          <a:noFill/>
          <a:ln w="9525">
            <a:noFill/>
            <a:miter lim="800000"/>
            <a:headEnd/>
            <a:tailEnd/>
          </a:ln>
        </p:spPr>
        <p:txBody>
          <a:bodyPr>
            <a:spAutoFit/>
          </a:bodyPr>
          <a:lstStyle/>
          <a:p>
            <a:r>
              <a:rPr lang="el-GR" sz="2000" u="sng">
                <a:latin typeface="Impact" pitchFamily="34" charset="0"/>
              </a:rPr>
              <a:t>Επιδιώκουμε</a:t>
            </a:r>
            <a:r>
              <a:rPr lang="el-GR" sz="2000">
                <a:latin typeface="Impact" pitchFamily="34" charset="0"/>
              </a:rPr>
              <a:t> </a:t>
            </a:r>
          </a:p>
          <a:p>
            <a:r>
              <a:rPr lang="el-GR">
                <a:latin typeface="Impact" pitchFamily="34" charset="0"/>
              </a:rPr>
              <a:t>τη διαμόρφωση μιας νέας καθημερινής ρουτίνας για τα παιδιά, ιδιαίτερα για όσο διάστημα διαρκεί η αποχή από την οργανωμένη εκπαιδευτική διαδικασία του σχολείου. </a:t>
            </a:r>
          </a:p>
          <a:p>
            <a:endParaRPr lang="el-GR">
              <a:latin typeface="Impact" pitchFamily="34" charset="0"/>
            </a:endParaRPr>
          </a:p>
          <a:p>
            <a:r>
              <a:rPr lang="el-GR" i="1">
                <a:latin typeface="Impact" pitchFamily="34" charset="0"/>
              </a:rPr>
              <a:t> </a:t>
            </a:r>
            <a:r>
              <a:rPr lang="el-GR" i="1">
                <a:latin typeface="Impact" pitchFamily="34" charset="0"/>
                <a:sym typeface="Wingdings 2" pitchFamily="18" charset="2"/>
              </a:rPr>
              <a:t> </a:t>
            </a:r>
            <a:r>
              <a:rPr lang="el-GR" i="1">
                <a:latin typeface="Impact" pitchFamily="34" charset="0"/>
              </a:rPr>
              <a:t>παράδειγμα</a:t>
            </a:r>
            <a:r>
              <a:rPr lang="en-US" i="1">
                <a:latin typeface="Impact" pitchFamily="34" charset="0"/>
              </a:rPr>
              <a:t>:</a:t>
            </a:r>
            <a:endParaRPr lang="el-GR" i="1">
              <a:latin typeface="Impact" pitchFamily="34" charset="0"/>
            </a:endParaRPr>
          </a:p>
          <a:p>
            <a:r>
              <a:rPr lang="el-GR">
                <a:latin typeface="Impact" pitchFamily="34" charset="0"/>
              </a:rPr>
              <a:t> η διατήρηση μιας σταθερής ώρας πρωινής έγερσης, μεσημεριανού γεύματος, ξεκούρασης, εκπαιδευτικής δραστηριότητας και νυχτερινής κατάκλισης βοηθά τα παιδιά να προσαρμοστούν στις νέες συνθήκες, που διαμορφώνονται. </a:t>
            </a:r>
          </a:p>
          <a:p>
            <a:r>
              <a:rPr lang="el-GR">
                <a:latin typeface="Impact" pitchFamily="34" charset="0"/>
              </a:rPr>
              <a:t> </a:t>
            </a:r>
          </a:p>
          <a:p>
            <a:r>
              <a:rPr lang="el-GR" sz="2000" u="sng">
                <a:latin typeface="Impact" pitchFamily="34" charset="0"/>
              </a:rPr>
              <a:t>Ο Παγκόσμιος Οργανισμός Υγείας προτείνει</a:t>
            </a:r>
            <a:r>
              <a:rPr lang="en-US" sz="2000" u="sng">
                <a:latin typeface="Impact" pitchFamily="34" charset="0"/>
              </a:rPr>
              <a:t>:</a:t>
            </a:r>
            <a:r>
              <a:rPr lang="el-GR" sz="2000">
                <a:latin typeface="Impact" pitchFamily="34" charset="0"/>
              </a:rPr>
              <a:t> </a:t>
            </a:r>
          </a:p>
          <a:p>
            <a:pPr>
              <a:buFont typeface="Impact" pitchFamily="34" charset="0"/>
              <a:buChar char="•"/>
            </a:pPr>
            <a:r>
              <a:rPr lang="el-GR">
                <a:latin typeface="Impact" pitchFamily="34" charset="0"/>
              </a:rPr>
              <a:t>ισορροπημένη διατροφή</a:t>
            </a:r>
          </a:p>
          <a:p>
            <a:pPr>
              <a:buFont typeface="Impact" pitchFamily="34" charset="0"/>
              <a:buChar char="•"/>
            </a:pPr>
            <a:r>
              <a:rPr lang="el-GR">
                <a:latin typeface="Impact" pitchFamily="34" charset="0"/>
              </a:rPr>
              <a:t>καλή υγιεινή ύπνου και τουλάχιστον την ελάχιστη απαραίτητη φυσική δραστηριότητα, ανάλογα με την ηλικία τους</a:t>
            </a:r>
          </a:p>
          <a:p>
            <a:pPr>
              <a:buFont typeface="Impact" pitchFamily="34" charset="0"/>
              <a:buChar char="•"/>
            </a:pPr>
            <a:r>
              <a:rPr lang="el-GR">
                <a:latin typeface="Impact" pitchFamily="34" charset="0"/>
              </a:rPr>
              <a:t>αποφυγή κατανάλωσης μεγάλων ποσοτήτων ζάχαρης και έτοιμου φαγητού από τα παιδιά, η εξασφάλιση απευθείας έκθεσής τους για κάποια ώρα στον ήλιο και η μέτρια έως έντονη φυσική άσκηση επί 60 λεπτά τρεις φορές την εβδομάδα.</a:t>
            </a:r>
          </a:p>
          <a:p>
            <a:r>
              <a:rPr lang="el-GR">
                <a:latin typeface="Impact"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3 - Ορθογώνιο"/>
          <p:cNvSpPr>
            <a:spLocks noChangeArrowheads="1"/>
          </p:cNvSpPr>
          <p:nvPr/>
        </p:nvSpPr>
        <p:spPr bwMode="auto">
          <a:xfrm>
            <a:off x="1066800" y="304800"/>
            <a:ext cx="10287000" cy="5078413"/>
          </a:xfrm>
          <a:prstGeom prst="rect">
            <a:avLst/>
          </a:prstGeom>
          <a:noFill/>
          <a:ln w="9525">
            <a:noFill/>
            <a:miter lim="800000"/>
            <a:headEnd/>
            <a:tailEnd/>
          </a:ln>
        </p:spPr>
        <p:txBody>
          <a:bodyPr>
            <a:spAutoFit/>
          </a:bodyPr>
          <a:lstStyle/>
          <a:p>
            <a:r>
              <a:rPr lang="el-GR">
                <a:latin typeface="Impact" pitchFamily="34" charset="0"/>
                <a:sym typeface="Wingdings 2" pitchFamily="18" charset="2"/>
              </a:rPr>
              <a:t> </a:t>
            </a:r>
            <a:r>
              <a:rPr lang="el-GR" u="sng">
                <a:latin typeface="Impact" pitchFamily="34" charset="0"/>
              </a:rPr>
              <a:t>Προσπαθούμε</a:t>
            </a:r>
            <a:r>
              <a:rPr lang="el-GR">
                <a:latin typeface="Impact" pitchFamily="34" charset="0"/>
              </a:rPr>
              <a:t> να διατηρήσουμε το δίκτυο των κοινωνικών σχέσεων του παιδιού</a:t>
            </a:r>
          </a:p>
          <a:p>
            <a:r>
              <a:rPr lang="el-GR">
                <a:latin typeface="Impact" pitchFamily="34" charset="0"/>
              </a:rPr>
              <a:t> μέσω τηλεφώνου, μέσων κοινωνικής δικτύωσης, τηλεδιασκέψεων κ.τ.λ. </a:t>
            </a:r>
          </a:p>
          <a:p>
            <a:endParaRPr lang="el-GR">
              <a:latin typeface="Impact" pitchFamily="34" charset="0"/>
            </a:endParaRPr>
          </a:p>
          <a:p>
            <a:r>
              <a:rPr lang="el-GR">
                <a:latin typeface="Impact" pitchFamily="34" charset="0"/>
                <a:sym typeface="Wingdings 2" pitchFamily="18" charset="2"/>
              </a:rPr>
              <a:t> </a:t>
            </a:r>
            <a:r>
              <a:rPr lang="el-GR" u="sng">
                <a:latin typeface="Impact" pitchFamily="34" charset="0"/>
              </a:rPr>
              <a:t>Διηγούμαστε </a:t>
            </a:r>
            <a:r>
              <a:rPr lang="el-GR">
                <a:latin typeface="Impact" pitchFamily="34" charset="0"/>
              </a:rPr>
              <a:t>στα παιδιά θετικές και αισιόδοξες εικόνες από την κοινότητα, για παράδειγμα ατόμων που ανάρρωσαν ή βοήθησαν κάποιον που νόσησε. Εμφυσούμε στα παιδιά αισθήματα σεβασμού, ευγνωμοσύνης και εμπιστοσύνης στους επαγγελματίες υγείας, που φροντίζουν τους ασθενείς με COVID-19.</a:t>
            </a:r>
          </a:p>
          <a:p>
            <a:endParaRPr lang="el-GR">
              <a:latin typeface="Impact" pitchFamily="34" charset="0"/>
            </a:endParaRPr>
          </a:p>
          <a:p>
            <a:r>
              <a:rPr lang="el-GR">
                <a:latin typeface="Impact" pitchFamily="34" charset="0"/>
                <a:sym typeface="Wingdings 2" pitchFamily="18" charset="2"/>
              </a:rPr>
              <a:t> </a:t>
            </a:r>
            <a:r>
              <a:rPr lang="el-GR">
                <a:latin typeface="Impact" pitchFamily="34" charset="0"/>
              </a:rPr>
              <a:t>Εάν τα παιδιά σας έχουν ανησυχίες, συζητήστε μαζί τους για να μετριαστεί το άγχος τους. </a:t>
            </a:r>
          </a:p>
          <a:p>
            <a:endParaRPr lang="el-GR">
              <a:latin typeface="Impact" pitchFamily="34" charset="0"/>
            </a:endParaRPr>
          </a:p>
          <a:p>
            <a:endParaRPr lang="el-GR">
              <a:latin typeface="Impact" pitchFamily="34" charset="0"/>
            </a:endParaRPr>
          </a:p>
          <a:p>
            <a:endParaRPr lang="el-GR">
              <a:latin typeface="Impact" pitchFamily="34" charset="0"/>
            </a:endParaRPr>
          </a:p>
          <a:p>
            <a:endParaRPr lang="el-GR">
              <a:latin typeface="Impact" pitchFamily="34" charset="0"/>
            </a:endParaRPr>
          </a:p>
          <a:p>
            <a:r>
              <a:rPr lang="el-GR">
                <a:latin typeface="Impact" pitchFamily="34" charset="0"/>
              </a:rPr>
              <a:t> Σε περίπτωση που παρατηρήσουμε έντονες συναισθηματικές αντιδράσεις ή δυσκολίες συμπεριφοράς απευθυνόμαστε καταρχάς τηλεφωνικά σε ειδικό ψυχικής υγείας παιδιών και εφήβων και εκθέτουμε τις ανησυχίες μας. </a:t>
            </a:r>
          </a:p>
          <a:p>
            <a:r>
              <a:rPr lang="el-GR">
                <a:latin typeface="Impact" pitchFamily="34" charset="0"/>
              </a:rPr>
              <a:t>Για τα παιδιά με αναπτυξιακού τύπου δυσκολίες, που παρακολουθούν πρόγραμμα παρέμβασης, συστήνεται η επικοινωνία με τους θεραπευτές του παιδιού, ώστε να αναζητηθούν λύσεις συνέχισης της υποστήριξης των δυσκολιών του παιδιού είτε μέσω τηλεδιασκέψεων, είτε μέσω αποστολής κατάλληλου υλικού στους γονείς. </a:t>
            </a:r>
          </a:p>
        </p:txBody>
      </p:sp>
      <p:pic>
        <p:nvPicPr>
          <p:cNvPr id="10243" name="4 - Εικόνα" descr="αρχείο-λήψης-1-10.jpg"/>
          <p:cNvPicPr>
            <a:picLocks noChangeAspect="1"/>
          </p:cNvPicPr>
          <p:nvPr/>
        </p:nvPicPr>
        <p:blipFill>
          <a:blip r:embed="rId2"/>
          <a:srcRect/>
          <a:stretch>
            <a:fillRect/>
          </a:stretch>
        </p:blipFill>
        <p:spPr bwMode="auto">
          <a:xfrm>
            <a:off x="5105400" y="2819400"/>
            <a:ext cx="1752600" cy="68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10972800" cy="1981200"/>
          </a:xfrm>
        </p:spPr>
        <p:txBody>
          <a:bodyPr>
            <a:noAutofit/>
          </a:bodyPr>
          <a:lstStyle/>
          <a:p>
            <a:pPr>
              <a:defRPr/>
            </a:pPr>
            <a:r>
              <a:rPr lang="el-GR" sz="4000" dirty="0" err="1">
                <a:latin typeface="Arial Black" pitchFamily="34" charset="0"/>
                <a:cs typeface="Times New Roman" pitchFamily="18" charset="0"/>
              </a:rPr>
              <a:t>Κορονοιοσ</a:t>
            </a:r>
            <a:r>
              <a:rPr lang="el-GR" sz="4000" dirty="0">
                <a:latin typeface="Arial Black" pitchFamily="34" charset="0"/>
                <a:cs typeface="Times New Roman" pitchFamily="18" charset="0"/>
              </a:rPr>
              <a:t> και </a:t>
            </a:r>
            <a:r>
              <a:rPr lang="el-GR" sz="4000" dirty="0" err="1">
                <a:latin typeface="Arial Black" pitchFamily="34" charset="0"/>
                <a:cs typeface="Times New Roman" pitchFamily="18" charset="0"/>
              </a:rPr>
              <a:t>εθισμοσ</a:t>
            </a:r>
            <a:r>
              <a:rPr lang="el-GR" sz="4000" dirty="0">
                <a:latin typeface="Arial Black" pitchFamily="34" charset="0"/>
                <a:cs typeface="Times New Roman" pitchFamily="18" charset="0"/>
              </a:rPr>
              <a:t> με το </a:t>
            </a:r>
            <a:r>
              <a:rPr lang="el-GR" sz="4000" dirty="0" err="1">
                <a:latin typeface="Arial Black" pitchFamily="34" charset="0"/>
                <a:cs typeface="Times New Roman" pitchFamily="18" charset="0"/>
              </a:rPr>
              <a:t>διαδικτυο</a:t>
            </a:r>
            <a:r>
              <a:rPr lang="el-GR" sz="4000" dirty="0">
                <a:latin typeface="Arial Black" pitchFamily="34" charset="0"/>
                <a:cs typeface="Times New Roman" pitchFamily="18" charset="0"/>
              </a:rPr>
              <a:t> και τα </a:t>
            </a:r>
            <a:r>
              <a:rPr lang="el-GR" sz="4000" dirty="0" err="1">
                <a:latin typeface="Arial Black" pitchFamily="34" charset="0"/>
                <a:cs typeface="Times New Roman" pitchFamily="18" charset="0"/>
              </a:rPr>
              <a:t>ηλεκτρονικα</a:t>
            </a:r>
            <a:r>
              <a:rPr lang="el-GR" sz="4000" dirty="0">
                <a:latin typeface="Arial Black" pitchFamily="34" charset="0"/>
                <a:cs typeface="Times New Roman" pitchFamily="18" charset="0"/>
              </a:rPr>
              <a:t> </a:t>
            </a:r>
            <a:r>
              <a:rPr lang="el-GR" sz="4000" dirty="0" err="1">
                <a:latin typeface="Arial Black" pitchFamily="34" charset="0"/>
                <a:cs typeface="Times New Roman" pitchFamily="18" charset="0"/>
              </a:rPr>
              <a:t>παιχνιδια</a:t>
            </a:r>
            <a:endParaRPr lang="el-GR" sz="4000" dirty="0">
              <a:latin typeface="Arial Black" pitchFamily="34" charset="0"/>
              <a:cs typeface="Times New Roman" pitchFamily="18" charset="0"/>
            </a:endParaRPr>
          </a:p>
        </p:txBody>
      </p:sp>
      <p:pic>
        <p:nvPicPr>
          <p:cNvPr id="11267" name="3 - Εικόνα" descr="190417212358_Videogames_apps.jpg"/>
          <p:cNvPicPr>
            <a:picLocks noChangeAspect="1"/>
          </p:cNvPicPr>
          <p:nvPr/>
        </p:nvPicPr>
        <p:blipFill>
          <a:blip r:embed="rId2"/>
          <a:srcRect/>
          <a:stretch>
            <a:fillRect/>
          </a:stretch>
        </p:blipFill>
        <p:spPr bwMode="auto">
          <a:xfrm>
            <a:off x="3200400" y="2133600"/>
            <a:ext cx="5562600" cy="3128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85801"/>
            <a:ext cx="10396538" cy="609600"/>
          </a:xfrm>
        </p:spPr>
        <p:txBody>
          <a:bodyPr>
            <a:normAutofit fontScale="90000"/>
          </a:bodyPr>
          <a:lstStyle/>
          <a:p>
            <a:r>
              <a:rPr lang="el-GR" sz="4900" dirty="0">
                <a:latin typeface="Arial Black" pitchFamily="34" charset="0"/>
              </a:rPr>
              <a:t>ΠΑΝΔΗΜΙΑ ΚΑΙ ΔΙΑΔΙΚΤΥΟ</a:t>
            </a:r>
            <a:br>
              <a:rPr lang="el-GR" dirty="0"/>
            </a:br>
            <a:endParaRPr lang="el-GR" dirty="0"/>
          </a:p>
        </p:txBody>
      </p:sp>
      <p:graphicFrame>
        <p:nvGraphicFramePr>
          <p:cNvPr id="6" name="5 - Διάγραμμα"/>
          <p:cNvGraphicFramePr/>
          <p:nvPr/>
        </p:nvGraphicFramePr>
        <p:xfrm>
          <a:off x="304800" y="457200"/>
          <a:ext cx="11277600" cy="5799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Κύρια εκδήλω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195</TotalTime>
  <Words>1243</Words>
  <Application>Microsoft Office PowerPoint</Application>
  <PresentationFormat>Ευρεία οθόνη</PresentationFormat>
  <Paragraphs>121</Paragraphs>
  <Slides>16</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16</vt:i4>
      </vt:variant>
    </vt:vector>
  </HeadingPairs>
  <TitlesOfParts>
    <vt:vector size="25" baseType="lpstr">
      <vt:lpstr>Aharoni</vt:lpstr>
      <vt:lpstr>Arial</vt:lpstr>
      <vt:lpstr>Arial Black</vt:lpstr>
      <vt:lpstr>Calibri</vt:lpstr>
      <vt:lpstr>Impact</vt:lpstr>
      <vt:lpstr>Symbol</vt:lpstr>
      <vt:lpstr>Times New Roman</vt:lpstr>
      <vt:lpstr>Wingdings 2</vt:lpstr>
      <vt:lpstr>Κύρια εκδήλωση</vt:lpstr>
      <vt:lpstr>Συμβουλεσ ψυχικησ υγειασ σε καιρο πανδημιαΣ</vt:lpstr>
      <vt:lpstr>ΚορονοιοΣ και παιδια </vt:lpstr>
      <vt:lpstr>Τι πρεπει να προΣεξουν οι γονειΣ;</vt:lpstr>
      <vt:lpstr>Παρουσίαση του PowerPoint</vt:lpstr>
      <vt:lpstr>Παρουσίαση του PowerPoint</vt:lpstr>
      <vt:lpstr>Παρουσίαση του PowerPoint</vt:lpstr>
      <vt:lpstr>Παρουσίαση του PowerPoint</vt:lpstr>
      <vt:lpstr>Κορονοιοσ και εθισμοσ με το διαδικτυο και τα ηλεκτρονικα παιχνιδια</vt:lpstr>
      <vt:lpstr>ΠΑΝΔΗΜΙΑ ΚΑΙ ΔΙΑΔΙΚΤΥΟ </vt:lpstr>
      <vt:lpstr>ΕΠΙΠΤΩΣΕΙΣ ΕΚΘΕΣΗΣ ΣΤΟ ΔΙΑΔΙΚΤΥΟ</vt:lpstr>
      <vt:lpstr>ΠΡΟΛΗΨΗ ΕΘΙΣΜΟΥ ΣΤΟ ΔΙΑΔΙΚΤΥΟ </vt:lpstr>
      <vt:lpstr>ΕΝΔΕΙΞΕΙΣ/ ΣΥΜΠΤΩΜΑΤΑ ΕΘΙΣΜΟΥ </vt:lpstr>
      <vt:lpstr>Αντιμετωπιση εθισμου απο τουσ γονεισ</vt:lpstr>
      <vt:lpstr>Τι πρεπει να προσεξουν οι γονειΣ;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Οδηγός ψυχικής υγείας σε περίοδο πανδημιας</dc:title>
  <dc:creator>ΔΗΜΗΤΡΗΣ ΜΑΡΑΜΠΟΥΤΗΣ</dc:creator>
  <cp:lastModifiedBy>powerpc</cp:lastModifiedBy>
  <cp:revision>12</cp:revision>
  <dcterms:created xsi:type="dcterms:W3CDTF">2021-01-15T16:58:28Z</dcterms:created>
  <dcterms:modified xsi:type="dcterms:W3CDTF">2021-01-22T07:12:36Z</dcterms:modified>
</cp:coreProperties>
</file>