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3" r:id="rId7"/>
    <p:sldId id="264" r:id="rId8"/>
    <p:sldId id="265" r:id="rId9"/>
    <p:sldId id="266" r:id="rId10"/>
    <p:sldId id="269" r:id="rId11"/>
    <p:sldId id="270" r:id="rId12"/>
    <p:sldId id="267" r:id="rId13"/>
    <p:sldId id="268"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84C"/>
    <a:srgbClr val="6B8E6E"/>
    <a:srgbClr val="5D7F61"/>
    <a:srgbClr val="2D4030"/>
    <a:srgbClr val="97B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88" d="100"/>
          <a:sy n="88" d="100"/>
        </p:scale>
        <p:origin x="6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AC584FF-7455-4E17-AD54-F4C4D2037599}" type="datetimeFigureOut">
              <a:rPr lang="el-GR" smtClean="0"/>
              <a:t>9/2/2022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278316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C584FF-7455-4E17-AD54-F4C4D2037599}" type="datetimeFigureOut">
              <a:rPr lang="el-GR" smtClean="0"/>
              <a:t>9/2/2022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328786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C584FF-7455-4E17-AD54-F4C4D2037599}" type="datetimeFigureOut">
              <a:rPr lang="el-GR" smtClean="0"/>
              <a:t>9/2/2022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28944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C584FF-7455-4E17-AD54-F4C4D2037599}" type="datetimeFigureOut">
              <a:rPr lang="el-GR" smtClean="0"/>
              <a:t>9/2/2022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258447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AC584FF-7455-4E17-AD54-F4C4D2037599}" type="datetimeFigureOut">
              <a:rPr lang="el-GR" smtClean="0"/>
              <a:t>9/2/2022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269519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AC584FF-7455-4E17-AD54-F4C4D2037599}" type="datetimeFigureOut">
              <a:rPr lang="el-GR" smtClean="0"/>
              <a:t>9/2/2022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400723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AC584FF-7455-4E17-AD54-F4C4D2037599}" type="datetimeFigureOut">
              <a:rPr lang="el-GR" smtClean="0"/>
              <a:t>9/2/2022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170338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AC584FF-7455-4E17-AD54-F4C4D2037599}" type="datetimeFigureOut">
              <a:rPr lang="el-GR" smtClean="0"/>
              <a:t>9/2/2022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90050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584FF-7455-4E17-AD54-F4C4D2037599}" type="datetimeFigureOut">
              <a:rPr lang="el-GR" smtClean="0"/>
              <a:t>9/2/2022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320284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AC584FF-7455-4E17-AD54-F4C4D2037599}" type="datetimeFigureOut">
              <a:rPr lang="el-GR" smtClean="0"/>
              <a:t>9/2/2022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18836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AC584FF-7455-4E17-AD54-F4C4D2037599}" type="datetimeFigureOut">
              <a:rPr lang="el-GR" smtClean="0"/>
              <a:t>9/2/2022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A2C126-39B4-4F91-ADFE-2E88DE9B38B1}" type="slidenum">
              <a:rPr lang="el-GR" smtClean="0"/>
              <a:t>‹#›</a:t>
            </a:fld>
            <a:endParaRPr lang="el-GR"/>
          </a:p>
        </p:txBody>
      </p:sp>
    </p:spTree>
    <p:extLst>
      <p:ext uri="{BB962C8B-B14F-4D97-AF65-F5344CB8AC3E}">
        <p14:creationId xmlns:p14="http://schemas.microsoft.com/office/powerpoint/2010/main" val="15167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584FF-7455-4E17-AD54-F4C4D2037599}" type="datetimeFigureOut">
              <a:rPr lang="el-GR" smtClean="0"/>
              <a:t>9/2/2022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2C126-39B4-4F91-ADFE-2E88DE9B38B1}" type="slidenum">
              <a:rPr lang="el-GR" smtClean="0"/>
              <a:t>‹#›</a:t>
            </a:fld>
            <a:endParaRPr lang="el-GR"/>
          </a:p>
        </p:txBody>
      </p:sp>
    </p:spTree>
    <p:extLst>
      <p:ext uri="{BB962C8B-B14F-4D97-AF65-F5344CB8AC3E}">
        <p14:creationId xmlns:p14="http://schemas.microsoft.com/office/powerpoint/2010/main" val="1393399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6F6E5-5F46-498C-88BB-9A8C1765C82A}"/>
              </a:ext>
            </a:extLst>
          </p:cNvPr>
          <p:cNvSpPr>
            <a:spLocks noGrp="1"/>
          </p:cNvSpPr>
          <p:nvPr>
            <p:ph type="ctrTitle"/>
          </p:nvPr>
        </p:nvSpPr>
        <p:spPr/>
        <p:txBody>
          <a:bodyPr/>
          <a:lstStyle/>
          <a:p>
            <a:r>
              <a:rPr lang="el-GR" dirty="0">
                <a:latin typeface="Monotype Corsiva" panose="03010101010201010101" pitchFamily="66" charset="0"/>
              </a:rPr>
              <a:t>Εκεί που τραγουδάνε οι καραβίδες</a:t>
            </a:r>
          </a:p>
        </p:txBody>
      </p:sp>
      <p:sp>
        <p:nvSpPr>
          <p:cNvPr id="3" name="Υπότιτλος 2">
            <a:extLst>
              <a:ext uri="{FF2B5EF4-FFF2-40B4-BE49-F238E27FC236}">
                <a16:creationId xmlns:a16="http://schemas.microsoft.com/office/drawing/2014/main" id="{84021635-5F19-419F-B336-533C71B44BA5}"/>
              </a:ext>
            </a:extLst>
          </p:cNvPr>
          <p:cNvSpPr>
            <a:spLocks noGrp="1"/>
          </p:cNvSpPr>
          <p:nvPr>
            <p:ph type="subTitle" idx="1"/>
          </p:nvPr>
        </p:nvSpPr>
        <p:spPr/>
        <p:txBody>
          <a:bodyPr/>
          <a:lstStyle/>
          <a:p>
            <a:r>
              <a:rPr lang="el-GR" dirty="0">
                <a:latin typeface="Monotype Corsiva" panose="03010101010201010101" pitchFamily="66" charset="0"/>
              </a:rPr>
              <a:t>Από την ομάδα φιλαναγνωσίας Γ γυμνασίου</a:t>
            </a:r>
          </a:p>
        </p:txBody>
      </p:sp>
      <p:pic>
        <p:nvPicPr>
          <p:cNvPr id="7" name="Εικόνα 6">
            <a:extLst>
              <a:ext uri="{FF2B5EF4-FFF2-40B4-BE49-F238E27FC236}">
                <a16:creationId xmlns:a16="http://schemas.microsoft.com/office/drawing/2014/main" id="{E3BC617C-F2F1-403E-AE84-EA7C7E124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436" y="2368450"/>
            <a:ext cx="6505987" cy="6437924"/>
          </a:xfrm>
          <a:prstGeom prst="rect">
            <a:avLst/>
          </a:prstGeom>
        </p:spPr>
      </p:pic>
      <p:pic>
        <p:nvPicPr>
          <p:cNvPr id="9" name="Εικόνα 8">
            <a:extLst>
              <a:ext uri="{FF2B5EF4-FFF2-40B4-BE49-F238E27FC236}">
                <a16:creationId xmlns:a16="http://schemas.microsoft.com/office/drawing/2014/main" id="{4EE863C1-A371-44C6-A461-BBFC86BE8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16" y="-1302954"/>
            <a:ext cx="6378605" cy="6437924"/>
          </a:xfrm>
          <a:prstGeom prst="rect">
            <a:avLst/>
          </a:prstGeom>
        </p:spPr>
      </p:pic>
      <p:pic>
        <p:nvPicPr>
          <p:cNvPr id="21" name="Εικόνα 20">
            <a:extLst>
              <a:ext uri="{FF2B5EF4-FFF2-40B4-BE49-F238E27FC236}">
                <a16:creationId xmlns:a16="http://schemas.microsoft.com/office/drawing/2014/main" id="{7201DF60-1D6B-4E7C-ACE3-09EB54DA0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332" y="999533"/>
            <a:ext cx="1490784" cy="1490784"/>
          </a:xfrm>
          <a:prstGeom prst="rect">
            <a:avLst/>
          </a:prstGeom>
        </p:spPr>
      </p:pic>
      <p:pic>
        <p:nvPicPr>
          <p:cNvPr id="27" name="Εικόνα 26">
            <a:extLst>
              <a:ext uri="{FF2B5EF4-FFF2-40B4-BE49-F238E27FC236}">
                <a16:creationId xmlns:a16="http://schemas.microsoft.com/office/drawing/2014/main" id="{88689B18-2BAC-4C8E-A71E-33526EAA6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32202">
            <a:off x="1860387" y="2704839"/>
            <a:ext cx="2342090" cy="2342090"/>
          </a:xfrm>
          <a:prstGeom prst="rect">
            <a:avLst/>
          </a:prstGeom>
        </p:spPr>
      </p:pic>
    </p:spTree>
    <p:extLst>
      <p:ext uri="{BB962C8B-B14F-4D97-AF65-F5344CB8AC3E}">
        <p14:creationId xmlns:p14="http://schemas.microsoft.com/office/powerpoint/2010/main" val="2056821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8E1AC-A129-413B-99DC-6F7898B90058}"/>
              </a:ext>
            </a:extLst>
          </p:cNvPr>
          <p:cNvSpPr>
            <a:spLocks noGrp="1"/>
          </p:cNvSpPr>
          <p:nvPr>
            <p:ph type="title"/>
          </p:nvPr>
        </p:nvSpPr>
        <p:spPr/>
        <p:txBody>
          <a:bodyPr/>
          <a:lstStyle/>
          <a:p>
            <a:r>
              <a:rPr lang="el-GR" dirty="0">
                <a:latin typeface="Monotype Corsiva" panose="03010101010201010101" pitchFamily="66" charset="0"/>
              </a:rPr>
              <a:t>Είδη Ρατσισμού που αναφέρονται στο βιβλίο</a:t>
            </a:r>
          </a:p>
        </p:txBody>
      </p:sp>
      <p:sp>
        <p:nvSpPr>
          <p:cNvPr id="3" name="Θέση περιεχομένου 2">
            <a:extLst>
              <a:ext uri="{FF2B5EF4-FFF2-40B4-BE49-F238E27FC236}">
                <a16:creationId xmlns:a16="http://schemas.microsoft.com/office/drawing/2014/main" id="{2CB0A765-B9A4-4D3E-B33D-744710BE5D7E}"/>
              </a:ext>
            </a:extLst>
          </p:cNvPr>
          <p:cNvSpPr>
            <a:spLocks noGrp="1"/>
          </p:cNvSpPr>
          <p:nvPr>
            <p:ph idx="1"/>
          </p:nvPr>
        </p:nvSpPr>
        <p:spPr/>
        <p:txBody>
          <a:bodyPr>
            <a:normAutofit/>
          </a:bodyPr>
          <a:lstStyle/>
          <a:p>
            <a:pPr>
              <a:buFont typeface="Wingdings" panose="05000000000000000000" pitchFamily="2" charset="2"/>
              <a:buChar char="v"/>
            </a:pPr>
            <a:r>
              <a:rPr lang="el-GR" sz="2400" dirty="0">
                <a:latin typeface="Monotype Corsiva" panose="03010101010201010101" pitchFamily="66" charset="0"/>
              </a:rPr>
              <a:t>Η </a:t>
            </a:r>
            <a:r>
              <a:rPr lang="el-GR" sz="2400" dirty="0" err="1">
                <a:latin typeface="Monotype Corsiva" panose="03010101010201010101" pitchFamily="66" charset="0"/>
              </a:rPr>
              <a:t>Κάια</a:t>
            </a:r>
            <a:r>
              <a:rPr lang="el-GR" sz="2400" dirty="0">
                <a:latin typeface="Monotype Corsiva" panose="03010101010201010101" pitchFamily="66" charset="0"/>
              </a:rPr>
              <a:t> μετατράπηκε στην Πιτσιρίκα του Βάλτου. Ένας αστικός μύθος του </a:t>
            </a:r>
            <a:r>
              <a:rPr lang="el-GR" sz="2400" dirty="0" err="1">
                <a:latin typeface="Monotype Corsiva" panose="03010101010201010101" pitchFamily="66" charset="0"/>
              </a:rPr>
              <a:t>Μπάρκλι</a:t>
            </a:r>
            <a:r>
              <a:rPr lang="el-GR" sz="2400" dirty="0">
                <a:latin typeface="Monotype Corsiva" panose="03010101010201010101" pitchFamily="66" charset="0"/>
              </a:rPr>
              <a:t> </a:t>
            </a:r>
            <a:r>
              <a:rPr lang="el-GR" sz="2400" dirty="0" err="1">
                <a:latin typeface="Monotype Corsiva" panose="03010101010201010101" pitchFamily="66" charset="0"/>
              </a:rPr>
              <a:t>Κόουβ</a:t>
            </a:r>
            <a:r>
              <a:rPr lang="el-GR" sz="2400" dirty="0">
                <a:latin typeface="Monotype Corsiva" panose="03010101010201010101" pitchFamily="66" charset="0"/>
              </a:rPr>
              <a:t>, για ένα κοριτσάκι που μένει μόνο του στον βάλτο και επιβιώνει εκεί με άγνωστο τρόπο. Φυσικά, πολλές φήμες είναι ανυπόστατες, αλλά ο κόσμος πάντα φοβάται και κακολογεί αυτό που δεν μπορεί να κατανοήσει. Παρουσιάζεται ένα είδος  κοινωνικού ρατσισμού λόγω της καταγωγής της και της περιθωριοποιημένης τάξης της. Κάθε φορά που πήγαινε στο χωριό την βρίζανε και την μειώνανε... ενδοοικογενειακή βία, την εγκατάλειψη, την απόρριψη, την μοναξιά αλλά και την δύναμη, την αποφασιστικότητα, την φιλία , την αγάπη και την κοινωνική καταξίωση.</a:t>
            </a:r>
          </a:p>
          <a:p>
            <a:pPr marL="0" indent="0">
              <a:buNone/>
            </a:pPr>
            <a:r>
              <a:rPr lang="el-GR" sz="2400" dirty="0">
                <a:latin typeface="Monotype Corsiva" panose="03010101010201010101" pitchFamily="66" charset="0"/>
              </a:rPr>
              <a:t>                                                                                                          ~Κωνσταντίνα Δαμιανού</a:t>
            </a:r>
          </a:p>
        </p:txBody>
      </p:sp>
      <p:pic>
        <p:nvPicPr>
          <p:cNvPr id="5" name="Εικόνα 4">
            <a:extLst>
              <a:ext uri="{FF2B5EF4-FFF2-40B4-BE49-F238E27FC236}">
                <a16:creationId xmlns:a16="http://schemas.microsoft.com/office/drawing/2014/main" id="{5D10828F-368B-475D-8B58-82E7DD3BE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90261" y="1147612"/>
            <a:ext cx="7924799" cy="7625325"/>
          </a:xfrm>
          <a:prstGeom prst="rect">
            <a:avLst/>
          </a:prstGeom>
        </p:spPr>
      </p:pic>
      <p:pic>
        <p:nvPicPr>
          <p:cNvPr id="13" name="Εικόνα 12">
            <a:extLst>
              <a:ext uri="{FF2B5EF4-FFF2-40B4-BE49-F238E27FC236}">
                <a16:creationId xmlns:a16="http://schemas.microsoft.com/office/drawing/2014/main" id="{1915B57C-C7FA-45FA-BE03-EF0BCDF3DD35}"/>
              </a:ext>
            </a:extLst>
          </p:cNvPr>
          <p:cNvPicPr>
            <a:picLocks noChangeAspect="1"/>
          </p:cNvPicPr>
          <p:nvPr/>
        </p:nvPicPr>
        <p:blipFill rotWithShape="1">
          <a:blip r:embed="rId3">
            <a:extLst>
              <a:ext uri="{28A0092B-C50C-407E-A947-70E740481C1C}">
                <a14:useLocalDpi xmlns:a14="http://schemas.microsoft.com/office/drawing/2010/main" val="0"/>
              </a:ext>
            </a:extLst>
          </a:blip>
          <a:srcRect t="20208" r="21877"/>
          <a:stretch/>
        </p:blipFill>
        <p:spPr>
          <a:xfrm>
            <a:off x="7188597" y="0"/>
            <a:ext cx="5003403" cy="5119360"/>
          </a:xfrm>
          <a:prstGeom prst="rect">
            <a:avLst/>
          </a:prstGeom>
        </p:spPr>
      </p:pic>
    </p:spTree>
    <p:extLst>
      <p:ext uri="{BB962C8B-B14F-4D97-AF65-F5344CB8AC3E}">
        <p14:creationId xmlns:p14="http://schemas.microsoft.com/office/powerpoint/2010/main" val="92577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528D8B-915B-4370-89A0-904D24F0D87A}"/>
              </a:ext>
            </a:extLst>
          </p:cNvPr>
          <p:cNvSpPr>
            <a:spLocks noGrp="1"/>
          </p:cNvSpPr>
          <p:nvPr>
            <p:ph type="title"/>
          </p:nvPr>
        </p:nvSpPr>
        <p:spPr/>
        <p:txBody>
          <a:bodyPr/>
          <a:lstStyle/>
          <a:p>
            <a:r>
              <a:rPr lang="el-GR" dirty="0">
                <a:latin typeface="Monotype Corsiva" panose="03010101010201010101" pitchFamily="66" charset="0"/>
              </a:rPr>
              <a:t>Σύγχρονα θέματα που θίγονται στο βιβλίο (1) </a:t>
            </a:r>
          </a:p>
        </p:txBody>
      </p:sp>
      <p:sp>
        <p:nvSpPr>
          <p:cNvPr id="3" name="Θέση περιεχομένου 2">
            <a:extLst>
              <a:ext uri="{FF2B5EF4-FFF2-40B4-BE49-F238E27FC236}">
                <a16:creationId xmlns:a16="http://schemas.microsoft.com/office/drawing/2014/main" id="{38842467-6479-4CF7-8ED6-02B1F7F47065}"/>
              </a:ext>
            </a:extLst>
          </p:cNvPr>
          <p:cNvSpPr>
            <a:spLocks noGrp="1"/>
          </p:cNvSpPr>
          <p:nvPr>
            <p:ph idx="1"/>
          </p:nvPr>
        </p:nvSpPr>
        <p:spPr/>
        <p:txBody>
          <a:bodyPr>
            <a:noAutofit/>
          </a:bodyPr>
          <a:lstStyle/>
          <a:p>
            <a:pPr>
              <a:buFont typeface="Wingdings" panose="05000000000000000000" pitchFamily="2" charset="2"/>
              <a:buChar char="v"/>
            </a:pPr>
            <a:r>
              <a:rPr lang="el-GR" sz="2400" dirty="0">
                <a:latin typeface="Monotype Corsiva" panose="03010101010201010101" pitchFamily="66" charset="0"/>
              </a:rPr>
              <a:t>Ρατσισμός: Ο ρατσισμός είναι ένα θέμα που πάντα απασχολούσε τις κοινωνίες και εμφανίζεται με διάφορες μορφές. Στο σύγγραμμα διαφαίνονται κάποιες από αυτές: ο ρατσισμός έναντι των μαύρων, ο σεξισμός και η αποστροφή έναντι ενός ατόμου διαφορετικού από το σύνολο. Ο ρατσισμός γενικά πηγάζει από την παιδεία και το μορφωτικό επίπεδο των ανθρώπων, τον κλονισμό των αξιών και το βιοτικό επίπεδο σε κάθε κοινωνία, την επίδραση της θρησκείας, τα ερεθίσματα που λαμβάνει ο καθένας από την οικογένεια, το σχολείο, την κοινωνία στην οποία ζει. Οι συνέπειές του είναι καταστροφικές. Βρισκόμαστε στα τέλη της δεκαετίας του 60 και τις αρχές του 70, όπου η στυγνή εκμετάλλευση εναντίον των μαύρων οργίαζε, θεωρούνταν υποδεέστεροι, ήταν αποκλεισμένοι από τις κοινωνικές δράσεις, δεν ήταν δυνατό να παρευρίσκονταν στον ίδιο χώρο με λευκούς. Αυτή η αδιανόητη στάση απέναντι στους ανθρώπους, που άθελά τους διαφέρουν στο χρώμα του δέρματος ή την κοινωνική τάξη στην οποία ανήκουν, υπάρχει ακόμα και στις μέρες μας, παρά τις πολλές κινητοποιήσεις που έχουν γίνει.</a:t>
            </a:r>
          </a:p>
        </p:txBody>
      </p:sp>
      <p:pic>
        <p:nvPicPr>
          <p:cNvPr id="9" name="Εικόνα 8">
            <a:extLst>
              <a:ext uri="{FF2B5EF4-FFF2-40B4-BE49-F238E27FC236}">
                <a16:creationId xmlns:a16="http://schemas.microsoft.com/office/drawing/2014/main" id="{C1D10DC3-9D13-4FF9-9924-3FF7DD00AF4C}"/>
              </a:ext>
            </a:extLst>
          </p:cNvPr>
          <p:cNvPicPr>
            <a:picLocks noChangeAspect="1"/>
          </p:cNvPicPr>
          <p:nvPr/>
        </p:nvPicPr>
        <p:blipFill rotWithShape="1">
          <a:blip r:embed="rId2">
            <a:extLst>
              <a:ext uri="{28A0092B-C50C-407E-A947-70E740481C1C}">
                <a14:useLocalDpi xmlns:a14="http://schemas.microsoft.com/office/drawing/2010/main" val="0"/>
              </a:ext>
            </a:extLst>
          </a:blip>
          <a:srcRect r="35610"/>
          <a:stretch/>
        </p:blipFill>
        <p:spPr>
          <a:xfrm>
            <a:off x="8441281" y="1407336"/>
            <a:ext cx="3750719" cy="6371690"/>
          </a:xfrm>
          <a:prstGeom prst="rect">
            <a:avLst/>
          </a:prstGeom>
        </p:spPr>
      </p:pic>
      <p:pic>
        <p:nvPicPr>
          <p:cNvPr id="17" name="Εικόνα 16">
            <a:extLst>
              <a:ext uri="{FF2B5EF4-FFF2-40B4-BE49-F238E27FC236}">
                <a16:creationId xmlns:a16="http://schemas.microsoft.com/office/drawing/2014/main" id="{B55E2E13-978D-4573-BC54-919D8B2BFE09}"/>
              </a:ext>
            </a:extLst>
          </p:cNvPr>
          <p:cNvPicPr>
            <a:picLocks noChangeAspect="1"/>
          </p:cNvPicPr>
          <p:nvPr/>
        </p:nvPicPr>
        <p:blipFill rotWithShape="1">
          <a:blip r:embed="rId3">
            <a:extLst>
              <a:ext uri="{28A0092B-C50C-407E-A947-70E740481C1C}">
                <a14:useLocalDpi xmlns:a14="http://schemas.microsoft.com/office/drawing/2010/main" val="0"/>
              </a:ext>
            </a:extLst>
          </a:blip>
          <a:srcRect t="23041" r="25114"/>
          <a:stretch/>
        </p:blipFill>
        <p:spPr>
          <a:xfrm flipH="1">
            <a:off x="-1" y="0"/>
            <a:ext cx="3872613" cy="4187687"/>
          </a:xfrm>
          <a:prstGeom prst="rect">
            <a:avLst/>
          </a:prstGeom>
        </p:spPr>
      </p:pic>
      <p:pic>
        <p:nvPicPr>
          <p:cNvPr id="19" name="Εικόνα 18">
            <a:extLst>
              <a:ext uri="{FF2B5EF4-FFF2-40B4-BE49-F238E27FC236}">
                <a16:creationId xmlns:a16="http://schemas.microsoft.com/office/drawing/2014/main" id="{63F4EEC8-4440-41A0-ABBB-8D74AD1C6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815" y="1101324"/>
            <a:ext cx="1178728" cy="1178728"/>
          </a:xfrm>
          <a:prstGeom prst="rect">
            <a:avLst/>
          </a:prstGeom>
        </p:spPr>
      </p:pic>
    </p:spTree>
    <p:extLst>
      <p:ext uri="{BB962C8B-B14F-4D97-AF65-F5344CB8AC3E}">
        <p14:creationId xmlns:p14="http://schemas.microsoft.com/office/powerpoint/2010/main" val="4199656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F3CB7-6E79-4C65-A431-59ED7FC00770}"/>
              </a:ext>
            </a:extLst>
          </p:cNvPr>
          <p:cNvSpPr>
            <a:spLocks noGrp="1"/>
          </p:cNvSpPr>
          <p:nvPr>
            <p:ph type="title"/>
          </p:nvPr>
        </p:nvSpPr>
        <p:spPr/>
        <p:txBody>
          <a:bodyPr/>
          <a:lstStyle/>
          <a:p>
            <a:r>
              <a:rPr lang="el-GR" dirty="0">
                <a:latin typeface="Monotype Corsiva" panose="03010101010201010101" pitchFamily="66" charset="0"/>
              </a:rPr>
              <a:t>Σύγχρονα θέματα που θίγονται στο βιβλίο (2)</a:t>
            </a:r>
          </a:p>
        </p:txBody>
      </p:sp>
      <p:sp>
        <p:nvSpPr>
          <p:cNvPr id="3" name="Θέση περιεχομένου 2">
            <a:extLst>
              <a:ext uri="{FF2B5EF4-FFF2-40B4-BE49-F238E27FC236}">
                <a16:creationId xmlns:a16="http://schemas.microsoft.com/office/drawing/2014/main" id="{F1B28CC1-9D05-4D4F-B39E-A59C9324AFAE}"/>
              </a:ext>
            </a:extLst>
          </p:cNvPr>
          <p:cNvSpPr>
            <a:spLocks noGrp="1"/>
          </p:cNvSpPr>
          <p:nvPr>
            <p:ph idx="1"/>
          </p:nvPr>
        </p:nvSpPr>
        <p:spPr/>
        <p:txBody>
          <a:bodyPr>
            <a:normAutofit/>
          </a:bodyPr>
          <a:lstStyle/>
          <a:p>
            <a:pPr>
              <a:buFont typeface="Wingdings" panose="05000000000000000000" pitchFamily="2" charset="2"/>
              <a:buChar char="v"/>
            </a:pPr>
            <a:r>
              <a:rPr lang="el-GR" sz="2400" dirty="0">
                <a:latin typeface="Monotype Corsiva" panose="03010101010201010101" pitchFamily="66" charset="0"/>
              </a:rPr>
              <a:t>Η Σεξουαλική Παρενόχληση: Είναι μία απάνθρωπη και φρικιαστική πράξη, η οποία έχει στόχο να υποτιμήσει και να μειώσει το θύμα. Εμφανίζεται με διάφορες μορφές, όμως η πιο συχνή και αυτή που κυριαρχεί στην επικαιρότητα στις μέρες μας είναι αυτή εναντίον των γυναικών, όπου οι άνδρες εκμεταλλευόμενοι τη μυϊκή τους υπεροχή , ασελγούν στο σώμα και στην ψυχή της γυναίκας. Οι συνέπειες είναι συγκλονιστικές καθώς το θύμα καταρρακώνεται ψυχολογικά, πολλές φορές βλάπτεται σωματικά και στις πιο ακραίες περιπτώσεις βρίσκει άδικο, μαρτυρικό και ανούσιο θάνατο. Στο βιβλίο θίγεται μία απόπειρα βιασμού από τα μάτια, τις σκέψεις και τα συναισθήματα του επιτιθέμενου.</a:t>
            </a:r>
          </a:p>
        </p:txBody>
      </p:sp>
      <p:pic>
        <p:nvPicPr>
          <p:cNvPr id="5" name="Εικόνα 4">
            <a:extLst>
              <a:ext uri="{FF2B5EF4-FFF2-40B4-BE49-F238E27FC236}">
                <a16:creationId xmlns:a16="http://schemas.microsoft.com/office/drawing/2014/main" id="{60DC6499-1B10-4217-AF04-AD2EE216C79B}"/>
              </a:ext>
            </a:extLst>
          </p:cNvPr>
          <p:cNvPicPr>
            <a:picLocks noChangeAspect="1"/>
          </p:cNvPicPr>
          <p:nvPr/>
        </p:nvPicPr>
        <p:blipFill rotWithShape="1">
          <a:blip r:embed="rId2">
            <a:extLst>
              <a:ext uri="{28A0092B-C50C-407E-A947-70E740481C1C}">
                <a14:useLocalDpi xmlns:a14="http://schemas.microsoft.com/office/drawing/2010/main" val="0"/>
              </a:ext>
            </a:extLst>
          </a:blip>
          <a:srcRect r="20149" b="18604"/>
          <a:stretch/>
        </p:blipFill>
        <p:spPr>
          <a:xfrm flipH="1">
            <a:off x="-1" y="2532482"/>
            <a:ext cx="4253948" cy="4351339"/>
          </a:xfrm>
          <a:prstGeom prst="rect">
            <a:avLst/>
          </a:prstGeom>
        </p:spPr>
      </p:pic>
      <p:pic>
        <p:nvPicPr>
          <p:cNvPr id="7" name="Εικόνα 6">
            <a:extLst>
              <a:ext uri="{FF2B5EF4-FFF2-40B4-BE49-F238E27FC236}">
                <a16:creationId xmlns:a16="http://schemas.microsoft.com/office/drawing/2014/main" id="{6FAC0ABD-2DA1-4AF9-AF42-53B3B444F1F7}"/>
              </a:ext>
            </a:extLst>
          </p:cNvPr>
          <p:cNvPicPr>
            <a:picLocks noChangeAspect="1"/>
          </p:cNvPicPr>
          <p:nvPr/>
        </p:nvPicPr>
        <p:blipFill rotWithShape="1">
          <a:blip r:embed="rId3">
            <a:extLst>
              <a:ext uri="{28A0092B-C50C-407E-A947-70E740481C1C}">
                <a14:useLocalDpi xmlns:a14="http://schemas.microsoft.com/office/drawing/2010/main" val="0"/>
              </a:ext>
            </a:extLst>
          </a:blip>
          <a:srcRect l="20286" t="25389"/>
          <a:stretch/>
        </p:blipFill>
        <p:spPr>
          <a:xfrm flipH="1">
            <a:off x="5890942" y="0"/>
            <a:ext cx="6301058" cy="6883821"/>
          </a:xfrm>
          <a:prstGeom prst="rect">
            <a:avLst/>
          </a:prstGeom>
        </p:spPr>
      </p:pic>
    </p:spTree>
    <p:extLst>
      <p:ext uri="{BB962C8B-B14F-4D97-AF65-F5344CB8AC3E}">
        <p14:creationId xmlns:p14="http://schemas.microsoft.com/office/powerpoint/2010/main" val="278629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BB3A3-4138-4D49-83BF-D119F4965BB5}"/>
              </a:ext>
            </a:extLst>
          </p:cNvPr>
          <p:cNvSpPr>
            <a:spLocks noGrp="1"/>
          </p:cNvSpPr>
          <p:nvPr>
            <p:ph type="title"/>
          </p:nvPr>
        </p:nvSpPr>
        <p:spPr/>
        <p:txBody>
          <a:bodyPr/>
          <a:lstStyle/>
          <a:p>
            <a:r>
              <a:rPr lang="el-GR" dirty="0">
                <a:latin typeface="Monotype Corsiva" panose="03010101010201010101" pitchFamily="66" charset="0"/>
              </a:rPr>
              <a:t>Σύγχρονα θέματα που θίγονται στο βιβλίο (3)</a:t>
            </a:r>
          </a:p>
        </p:txBody>
      </p:sp>
      <p:sp>
        <p:nvSpPr>
          <p:cNvPr id="3" name="Θέση περιεχομένου 2">
            <a:extLst>
              <a:ext uri="{FF2B5EF4-FFF2-40B4-BE49-F238E27FC236}">
                <a16:creationId xmlns:a16="http://schemas.microsoft.com/office/drawing/2014/main" id="{A9A4C4BD-EBDD-474D-8E56-CA0F787C9B3C}"/>
              </a:ext>
            </a:extLst>
          </p:cNvPr>
          <p:cNvSpPr>
            <a:spLocks noGrp="1"/>
          </p:cNvSpPr>
          <p:nvPr>
            <p:ph idx="1"/>
          </p:nvPr>
        </p:nvSpPr>
        <p:spPr/>
        <p:txBody>
          <a:bodyPr>
            <a:normAutofit lnSpcReduction="10000"/>
          </a:bodyPr>
          <a:lstStyle/>
          <a:p>
            <a:pPr>
              <a:buFont typeface="Wingdings" panose="05000000000000000000" pitchFamily="2" charset="2"/>
              <a:buChar char="v"/>
            </a:pPr>
            <a:r>
              <a:rPr lang="el-GR" sz="2400" dirty="0">
                <a:latin typeface="Monotype Corsiva" panose="03010101010201010101" pitchFamily="66" charset="0"/>
              </a:rPr>
              <a:t>Η Ενδοοικογενειακή βία: Είναι η πιο φριχτή ένδειξη «ανωτερότητας», η οποία παρουσιάζεται μεταξύ των μελών μιας οικογένειας. Είναι αδιανόητο πως αυτές οι αποτρόπαιες πράξεις που κυριαρχούσαν τους προηγούμενους αιώνες εξακολουθούν να υφίστανται με αυξανόμενο ρυθμό. Ιδιαίτερα τα τελευταία χρόνια με τους διαρκείς και μακροχρόνιους εγκλεισμούς, λόγω της πανδημίας του </a:t>
            </a:r>
            <a:r>
              <a:rPr lang="el-GR" sz="2400" dirty="0" err="1">
                <a:latin typeface="Monotype Corsiva" panose="03010101010201010101" pitchFamily="66" charset="0"/>
              </a:rPr>
              <a:t>κορωνοϊού</a:t>
            </a:r>
            <a:r>
              <a:rPr lang="el-GR" sz="2400" dirty="0">
                <a:latin typeface="Monotype Corsiva" panose="03010101010201010101" pitchFamily="66" charset="0"/>
              </a:rPr>
              <a:t>, οι άνθρωποι παρέμειναν πολύ καιρό αποξενωμένοι από κάθε είδους κοινωνικής δραστηριότητας και έτσι η απελπισία και η απόγνωση τους έκαναν όλο και πιο οξύθυμους, οδηγώντας τους στην διάπραξη πράξεων ενδοοικογενειακής βίας. Μια τέτοια μορφή βίας προκαλεί, τόσο στα μέλη που πέφτουν θύματα της όσο και στα υπόλοιπα που είναι παρατηρητές, σοβαρά ψυχολογικά προβλήματα που τους στοιχειώνουν για μια ζωή. Στο βιβλίο εμφανίζεται η </a:t>
            </a:r>
            <a:r>
              <a:rPr lang="el-GR" sz="2400" dirty="0" err="1">
                <a:latin typeface="Monotype Corsiva" panose="03010101010201010101" pitchFamily="66" charset="0"/>
              </a:rPr>
              <a:t>Κάια</a:t>
            </a:r>
            <a:r>
              <a:rPr lang="el-GR" sz="2400" dirty="0">
                <a:latin typeface="Monotype Corsiva" panose="03010101010201010101" pitchFamily="66" charset="0"/>
              </a:rPr>
              <a:t>, η όποια είχε δει και είχε ζήσει την ενδοοικογενειακή βία από τον αλκοολικό πατέρα της, η οποία της στέρησε τη μητέρα και όλα τα αδέρφια της και της προκάλεσε εφιάλτες που πάντα τη στοίχειωναν.</a:t>
            </a:r>
          </a:p>
          <a:p>
            <a:pPr marL="0" indent="0">
              <a:buNone/>
            </a:pPr>
            <a:r>
              <a:rPr lang="el-GR" sz="2400" dirty="0">
                <a:latin typeface="Monotype Corsiva" panose="03010101010201010101" pitchFamily="66" charset="0"/>
              </a:rPr>
              <a:t>                                                                                                                 ~Νικολέτα Χαλκίδου</a:t>
            </a:r>
          </a:p>
        </p:txBody>
      </p:sp>
      <p:pic>
        <p:nvPicPr>
          <p:cNvPr id="5" name="Εικόνα 4">
            <a:extLst>
              <a:ext uri="{FF2B5EF4-FFF2-40B4-BE49-F238E27FC236}">
                <a16:creationId xmlns:a16="http://schemas.microsoft.com/office/drawing/2014/main" id="{967B3D17-B505-41E5-A3D4-0420B84B2A04}"/>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b="31194"/>
          <a:stretch/>
        </p:blipFill>
        <p:spPr>
          <a:xfrm flipH="1">
            <a:off x="8859784" y="3509963"/>
            <a:ext cx="3332216" cy="3348037"/>
          </a:xfrm>
          <a:prstGeom prst="rect">
            <a:avLst/>
          </a:prstGeom>
        </p:spPr>
      </p:pic>
      <p:pic>
        <p:nvPicPr>
          <p:cNvPr id="7" name="Εικόνα 6">
            <a:extLst>
              <a:ext uri="{FF2B5EF4-FFF2-40B4-BE49-F238E27FC236}">
                <a16:creationId xmlns:a16="http://schemas.microsoft.com/office/drawing/2014/main" id="{AA2336AE-5EA1-483A-AF83-CC6FCFFBD50C}"/>
              </a:ext>
            </a:extLst>
          </p:cNvPr>
          <p:cNvPicPr>
            <a:picLocks noChangeAspect="1"/>
          </p:cNvPicPr>
          <p:nvPr/>
        </p:nvPicPr>
        <p:blipFill rotWithShape="1">
          <a:blip r:embed="rId3">
            <a:extLst>
              <a:ext uri="{28A0092B-C50C-407E-A947-70E740481C1C}">
                <a14:useLocalDpi xmlns:a14="http://schemas.microsoft.com/office/drawing/2010/main" val="0"/>
              </a:ext>
            </a:extLst>
          </a:blip>
          <a:srcRect t="23116" r="24072"/>
          <a:stretch/>
        </p:blipFill>
        <p:spPr>
          <a:xfrm flipH="1">
            <a:off x="0" y="-1"/>
            <a:ext cx="3553042" cy="3869635"/>
          </a:xfrm>
          <a:prstGeom prst="rect">
            <a:avLst/>
          </a:prstGeom>
        </p:spPr>
      </p:pic>
    </p:spTree>
    <p:extLst>
      <p:ext uri="{BB962C8B-B14F-4D97-AF65-F5344CB8AC3E}">
        <p14:creationId xmlns:p14="http://schemas.microsoft.com/office/powerpoint/2010/main" val="232949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35AA17-B3D7-4CBA-9749-03074A1F6B22}"/>
              </a:ext>
            </a:extLst>
          </p:cNvPr>
          <p:cNvSpPr>
            <a:spLocks noGrp="1"/>
          </p:cNvSpPr>
          <p:nvPr>
            <p:ph type="title"/>
          </p:nvPr>
        </p:nvSpPr>
        <p:spPr/>
        <p:txBody>
          <a:bodyPr/>
          <a:lstStyle/>
          <a:p>
            <a:r>
              <a:rPr lang="el-GR" dirty="0">
                <a:latin typeface="Monotype Corsiva" panose="03010101010201010101" pitchFamily="66" charset="0"/>
              </a:rPr>
              <a:t>       Τα αγαπημένα μου σημεία στο βιβλίο</a:t>
            </a:r>
          </a:p>
        </p:txBody>
      </p:sp>
      <p:sp>
        <p:nvSpPr>
          <p:cNvPr id="3" name="Θέση περιεχομένου 2">
            <a:extLst>
              <a:ext uri="{FF2B5EF4-FFF2-40B4-BE49-F238E27FC236}">
                <a16:creationId xmlns:a16="http://schemas.microsoft.com/office/drawing/2014/main" id="{58A8022D-B81D-4551-AF12-783F4404387C}"/>
              </a:ext>
            </a:extLst>
          </p:cNvPr>
          <p:cNvSpPr>
            <a:spLocks noGrp="1"/>
          </p:cNvSpPr>
          <p:nvPr>
            <p:ph idx="1"/>
          </p:nvPr>
        </p:nvSpPr>
        <p:spPr/>
        <p:txBody>
          <a:bodyPr>
            <a:normAutofit lnSpcReduction="10000"/>
          </a:bodyPr>
          <a:lstStyle/>
          <a:p>
            <a:pPr>
              <a:buFont typeface="Wingdings" panose="05000000000000000000" pitchFamily="2" charset="2"/>
              <a:buChar char="v"/>
            </a:pPr>
            <a:r>
              <a:rPr lang="el-GR" dirty="0"/>
              <a:t> </a:t>
            </a:r>
            <a:r>
              <a:rPr lang="el-GR" sz="2400" dirty="0">
                <a:latin typeface="Monotype Corsiva" panose="03010101010201010101" pitchFamily="66" charset="0"/>
              </a:rPr>
              <a:t>Το βιβλίο Εκεί που τραγουδάνε οι καραβίδες είναι ένα όμορφο μυθιστόρημα της </a:t>
            </a:r>
            <a:r>
              <a:rPr lang="el-GR" sz="2400" dirty="0" err="1">
                <a:latin typeface="Monotype Corsiva" panose="03010101010201010101" pitchFamily="66" charset="0"/>
              </a:rPr>
              <a:t>Ντέλια</a:t>
            </a:r>
            <a:r>
              <a:rPr lang="el-GR" sz="2400" dirty="0">
                <a:latin typeface="Monotype Corsiva" panose="03010101010201010101" pitchFamily="66" charset="0"/>
              </a:rPr>
              <a:t> Όουενς που προσφέρει δυνατά συναισθήματα όπως ενθουσιασμό, αγωνία και συγκίνηση. Προσωπικά, τα αγαπημένα μου σημεία ήταν το πως ο θάνατος του </a:t>
            </a:r>
            <a:r>
              <a:rPr lang="el-GR" sz="2400" dirty="0" err="1">
                <a:latin typeface="Monotype Corsiva" panose="03010101010201010101" pitchFamily="66" charset="0"/>
              </a:rPr>
              <a:t>Τσέις</a:t>
            </a:r>
            <a:r>
              <a:rPr lang="el-GR" sz="2400" dirty="0">
                <a:latin typeface="Monotype Corsiva" panose="03010101010201010101" pitchFamily="66" charset="0"/>
              </a:rPr>
              <a:t> Άντριους αποτελούσε μυστήριο σε όλους τους κατοίκους της περιοχής και δημιουργούσε αγωνία  στον αναγνώστη στο να μάθει την αιτία του θανάτου του. Η </a:t>
            </a:r>
            <a:r>
              <a:rPr lang="el-GR" sz="2400" dirty="0" err="1">
                <a:latin typeface="Monotype Corsiva" panose="03010101010201010101" pitchFamily="66" charset="0"/>
              </a:rPr>
              <a:t>ηρωίδα</a:t>
            </a:r>
            <a:r>
              <a:rPr lang="el-GR" sz="2400" dirty="0">
                <a:latin typeface="Monotype Corsiva" panose="03010101010201010101" pitchFamily="66" charset="0"/>
              </a:rPr>
              <a:t> καταφέρνει να επιβιώσει και να μεγαλώσει μόνη της, αφού όλοι την έχουν εγκαταλείψει. Όμως, κάποια άτομα την βοήθησαν και της πρόσφεραν συντροφιά αν και τον περισσότερο χρόνο ήταν μόνη της και είχε συντροφιά την φύση. Πρόκειται για ένα ενδιαφέρον βιβλίο που θα το πρότεινα  να διαβαστεί από τους μαθητές /μαθήτριες της Γ Γυμνασίου </a:t>
            </a:r>
            <a:r>
              <a:rPr lang="el-GR" sz="2400">
                <a:latin typeface="Monotype Corsiva" panose="03010101010201010101" pitchFamily="66" charset="0"/>
              </a:rPr>
              <a:t>και μεγαλύτερους επειδή </a:t>
            </a:r>
            <a:r>
              <a:rPr lang="el-GR" sz="2400" dirty="0">
                <a:latin typeface="Monotype Corsiva" panose="03010101010201010101" pitchFamily="66" charset="0"/>
              </a:rPr>
              <a:t>πιστεύω πως εκτός από το μυστήριο, προβάλλει την αστείρευτη δύναμη του ανθρώπου που με όπλα του την ανθρωπιά και έρεισμα του τη φύση αντιμετωπίζει τα  προβλήματα της ζωής. </a:t>
            </a:r>
          </a:p>
          <a:p>
            <a:pPr marL="0" indent="0">
              <a:buNone/>
            </a:pPr>
            <a:r>
              <a:rPr lang="el-GR" sz="2400" dirty="0">
                <a:latin typeface="Monotype Corsiva" panose="03010101010201010101" pitchFamily="66" charset="0"/>
              </a:rPr>
              <a:t>                                                                                           ~Μαρία </a:t>
            </a:r>
            <a:r>
              <a:rPr lang="el-GR" sz="2400" dirty="0" err="1">
                <a:latin typeface="Monotype Corsiva" panose="03010101010201010101" pitchFamily="66" charset="0"/>
              </a:rPr>
              <a:t>Κουλαξίδου</a:t>
            </a:r>
            <a:r>
              <a:rPr lang="el-GR" sz="2400" dirty="0">
                <a:latin typeface="Monotype Corsiva" panose="03010101010201010101" pitchFamily="66" charset="0"/>
              </a:rPr>
              <a:t> </a:t>
            </a:r>
          </a:p>
        </p:txBody>
      </p:sp>
      <p:pic>
        <p:nvPicPr>
          <p:cNvPr id="7" name="Εικόνα 6">
            <a:extLst>
              <a:ext uri="{FF2B5EF4-FFF2-40B4-BE49-F238E27FC236}">
                <a16:creationId xmlns:a16="http://schemas.microsoft.com/office/drawing/2014/main" id="{C3DFC995-CD38-4936-A3DB-21407FADB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09" y="2427752"/>
            <a:ext cx="6408134" cy="6384943"/>
          </a:xfrm>
          <a:prstGeom prst="rect">
            <a:avLst/>
          </a:prstGeom>
        </p:spPr>
      </p:pic>
      <p:pic>
        <p:nvPicPr>
          <p:cNvPr id="9" name="Εικόνα 8">
            <a:extLst>
              <a:ext uri="{FF2B5EF4-FFF2-40B4-BE49-F238E27FC236}">
                <a16:creationId xmlns:a16="http://schemas.microsoft.com/office/drawing/2014/main" id="{3BF2B663-5690-4B9D-B5BB-2D031F751985}"/>
              </a:ext>
            </a:extLst>
          </p:cNvPr>
          <p:cNvPicPr>
            <a:picLocks noChangeAspect="1"/>
          </p:cNvPicPr>
          <p:nvPr/>
        </p:nvPicPr>
        <p:blipFill rotWithShape="1">
          <a:blip r:embed="rId3">
            <a:extLst>
              <a:ext uri="{28A0092B-C50C-407E-A947-70E740481C1C}">
                <a14:useLocalDpi xmlns:a14="http://schemas.microsoft.com/office/drawing/2010/main" val="0"/>
              </a:ext>
            </a:extLst>
          </a:blip>
          <a:srcRect l="19997" t="25115"/>
          <a:stretch/>
        </p:blipFill>
        <p:spPr>
          <a:xfrm flipH="1">
            <a:off x="6586330" y="0"/>
            <a:ext cx="5605670" cy="6348268"/>
          </a:xfrm>
          <a:prstGeom prst="rect">
            <a:avLst/>
          </a:prstGeom>
        </p:spPr>
      </p:pic>
      <p:pic>
        <p:nvPicPr>
          <p:cNvPr id="11" name="Εικόνα 10">
            <a:extLst>
              <a:ext uri="{FF2B5EF4-FFF2-40B4-BE49-F238E27FC236}">
                <a16:creationId xmlns:a16="http://schemas.microsoft.com/office/drawing/2014/main" id="{800BFACC-F51C-4E21-9798-9B417BB77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025" y="1163078"/>
            <a:ext cx="1055220" cy="1055220"/>
          </a:xfrm>
          <a:prstGeom prst="rect">
            <a:avLst/>
          </a:prstGeom>
        </p:spPr>
      </p:pic>
    </p:spTree>
    <p:extLst>
      <p:ext uri="{BB962C8B-B14F-4D97-AF65-F5344CB8AC3E}">
        <p14:creationId xmlns:p14="http://schemas.microsoft.com/office/powerpoint/2010/main" val="2940460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35C9E-1296-4AC9-BEA2-FE8A45855C88}"/>
              </a:ext>
            </a:extLst>
          </p:cNvPr>
          <p:cNvSpPr>
            <a:spLocks noGrp="1"/>
          </p:cNvSpPr>
          <p:nvPr>
            <p:ph type="title"/>
          </p:nvPr>
        </p:nvSpPr>
        <p:spPr/>
        <p:txBody>
          <a:bodyPr/>
          <a:lstStyle/>
          <a:p>
            <a:r>
              <a:rPr lang="el-GR" dirty="0">
                <a:latin typeface="Monotype Corsiva" panose="03010101010201010101" pitchFamily="66" charset="0"/>
              </a:rPr>
              <a:t>            Ευχαριστούμε για την προσοχή σας :)</a:t>
            </a:r>
          </a:p>
        </p:txBody>
      </p:sp>
      <p:sp>
        <p:nvSpPr>
          <p:cNvPr id="3" name="Θέση περιεχομένου 2">
            <a:extLst>
              <a:ext uri="{FF2B5EF4-FFF2-40B4-BE49-F238E27FC236}">
                <a16:creationId xmlns:a16="http://schemas.microsoft.com/office/drawing/2014/main" id="{1104BA20-8E84-4EB1-BFEF-466C5BD263FB}"/>
              </a:ext>
            </a:extLst>
          </p:cNvPr>
          <p:cNvSpPr>
            <a:spLocks noGrp="1"/>
          </p:cNvSpPr>
          <p:nvPr>
            <p:ph idx="1"/>
          </p:nvPr>
        </p:nvSpPr>
        <p:spPr/>
        <p:txBody>
          <a:bodyPr/>
          <a:lstStyle/>
          <a:p>
            <a:pPr marL="0" indent="0">
              <a:buNone/>
            </a:pPr>
            <a:r>
              <a:rPr lang="el-GR" dirty="0">
                <a:latin typeface="Monotype Corsiva" panose="03010101010201010101" pitchFamily="66" charset="0"/>
              </a:rPr>
              <a:t>Μαθήτριες: Αντωνία Μικροπούλου       Εκπαιδευτικός: </a:t>
            </a:r>
          </a:p>
          <a:p>
            <a:pPr marL="0" indent="0">
              <a:buNone/>
            </a:pPr>
            <a:r>
              <a:rPr lang="el-GR" dirty="0">
                <a:latin typeface="Monotype Corsiva" panose="03010101010201010101" pitchFamily="66" charset="0"/>
              </a:rPr>
              <a:t>                      Αναστασία Μπόσκου          Κατερίνα Μοσχοπούλου      </a:t>
            </a:r>
          </a:p>
          <a:p>
            <a:pPr marL="0" indent="0">
              <a:buNone/>
            </a:pPr>
            <a:r>
              <a:rPr lang="el-GR" dirty="0">
                <a:latin typeface="Monotype Corsiva" panose="03010101010201010101" pitchFamily="66" charset="0"/>
              </a:rPr>
              <a:t>                      Ηρώ Καλύβα</a:t>
            </a:r>
          </a:p>
          <a:p>
            <a:pPr marL="0" indent="0">
              <a:buNone/>
            </a:pPr>
            <a:r>
              <a:rPr lang="el-GR" dirty="0">
                <a:latin typeface="Monotype Corsiva" panose="03010101010201010101" pitchFamily="66" charset="0"/>
              </a:rPr>
              <a:t>                      Κωνσταντίνα Δαμιανού</a:t>
            </a:r>
          </a:p>
          <a:p>
            <a:pPr marL="0" indent="0">
              <a:buNone/>
            </a:pPr>
            <a:r>
              <a:rPr lang="el-GR" dirty="0">
                <a:latin typeface="Monotype Corsiva" panose="03010101010201010101" pitchFamily="66" charset="0"/>
              </a:rPr>
              <a:t>                      Μαρία </a:t>
            </a:r>
            <a:r>
              <a:rPr lang="el-GR" dirty="0" err="1">
                <a:latin typeface="Monotype Corsiva" panose="03010101010201010101" pitchFamily="66" charset="0"/>
              </a:rPr>
              <a:t>Κουλαξίδου</a:t>
            </a:r>
            <a:endParaRPr lang="el-GR" dirty="0">
              <a:latin typeface="Monotype Corsiva" panose="03010101010201010101" pitchFamily="66" charset="0"/>
            </a:endParaRPr>
          </a:p>
          <a:p>
            <a:pPr marL="0" indent="0">
              <a:buNone/>
            </a:pPr>
            <a:r>
              <a:rPr lang="el-GR" dirty="0">
                <a:latin typeface="Monotype Corsiva" panose="03010101010201010101" pitchFamily="66" charset="0"/>
              </a:rPr>
              <a:t>                      Νικολέτα Χαλκίδου</a:t>
            </a:r>
          </a:p>
          <a:p>
            <a:pPr marL="0" indent="0">
              <a:buNone/>
            </a:pPr>
            <a:r>
              <a:rPr lang="el-GR" dirty="0"/>
              <a:t>                      </a:t>
            </a:r>
          </a:p>
        </p:txBody>
      </p:sp>
      <p:pic>
        <p:nvPicPr>
          <p:cNvPr id="9" name="Εικόνα 8">
            <a:extLst>
              <a:ext uri="{FF2B5EF4-FFF2-40B4-BE49-F238E27FC236}">
                <a16:creationId xmlns:a16="http://schemas.microsoft.com/office/drawing/2014/main" id="{07CC2044-2401-4D00-8899-C3F2389EC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745" y="2691761"/>
            <a:ext cx="4937142" cy="4994500"/>
          </a:xfrm>
          <a:prstGeom prst="rect">
            <a:avLst/>
          </a:prstGeom>
        </p:spPr>
      </p:pic>
      <p:pic>
        <p:nvPicPr>
          <p:cNvPr id="11" name="Εικόνα 10">
            <a:extLst>
              <a:ext uri="{FF2B5EF4-FFF2-40B4-BE49-F238E27FC236}">
                <a16:creationId xmlns:a16="http://schemas.microsoft.com/office/drawing/2014/main" id="{D64BD9D3-04B2-4397-86A8-BC1159926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60" y="-2054086"/>
            <a:ext cx="8030818" cy="8231050"/>
          </a:xfrm>
          <a:prstGeom prst="rect">
            <a:avLst/>
          </a:prstGeom>
        </p:spPr>
      </p:pic>
    </p:spTree>
    <p:extLst>
      <p:ext uri="{BB962C8B-B14F-4D97-AF65-F5344CB8AC3E}">
        <p14:creationId xmlns:p14="http://schemas.microsoft.com/office/powerpoint/2010/main" val="931491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0992D-8F6F-49D0-85FC-31A3639FCD54}"/>
              </a:ext>
            </a:extLst>
          </p:cNvPr>
          <p:cNvSpPr>
            <a:spLocks noGrp="1"/>
          </p:cNvSpPr>
          <p:nvPr>
            <p:ph type="title"/>
          </p:nvPr>
        </p:nvSpPr>
        <p:spPr/>
        <p:txBody>
          <a:bodyPr/>
          <a:lstStyle/>
          <a:p>
            <a:r>
              <a:rPr lang="el-GR" dirty="0"/>
              <a:t>                                </a:t>
            </a:r>
            <a:r>
              <a:rPr lang="el-GR" dirty="0">
                <a:latin typeface="Monotype Corsiva" panose="03010101010201010101" pitchFamily="66" charset="0"/>
              </a:rPr>
              <a:t>Σύνοψη</a:t>
            </a:r>
          </a:p>
        </p:txBody>
      </p:sp>
      <p:sp>
        <p:nvSpPr>
          <p:cNvPr id="3" name="Θέση περιεχομένου 2">
            <a:extLst>
              <a:ext uri="{FF2B5EF4-FFF2-40B4-BE49-F238E27FC236}">
                <a16:creationId xmlns:a16="http://schemas.microsoft.com/office/drawing/2014/main" id="{A68D0B6A-3584-49CC-BC6B-5B98599EF9DA}"/>
              </a:ext>
            </a:extLst>
          </p:cNvPr>
          <p:cNvSpPr>
            <a:spLocks noGrp="1"/>
          </p:cNvSpPr>
          <p:nvPr>
            <p:ph idx="1"/>
          </p:nvPr>
        </p:nvSpPr>
        <p:spPr>
          <a:xfrm>
            <a:off x="838200" y="1825625"/>
            <a:ext cx="6446706" cy="4667250"/>
          </a:xfrm>
        </p:spPr>
        <p:txBody>
          <a:bodyPr>
            <a:normAutofit fontScale="92500" lnSpcReduction="20000"/>
          </a:bodyPr>
          <a:lstStyle/>
          <a:p>
            <a:pPr>
              <a:buFont typeface="Wingdings" panose="05000000000000000000" pitchFamily="2" charset="2"/>
              <a:buChar char="v"/>
            </a:pPr>
            <a:r>
              <a:rPr lang="el-GR" dirty="0">
                <a:latin typeface="Monotype Corsiva" panose="03010101010201010101" pitchFamily="66" charset="0"/>
              </a:rPr>
              <a:t>Για χρόνια, οι φήμες για την Πιτσιρίκα του Βάλτου έδιναν κι έπαιρναν στο </a:t>
            </a:r>
            <a:r>
              <a:rPr lang="el-GR" dirty="0" err="1">
                <a:latin typeface="Monotype Corsiva" panose="03010101010201010101" pitchFamily="66" charset="0"/>
              </a:rPr>
              <a:t>Μπάρκλι</a:t>
            </a:r>
            <a:r>
              <a:rPr lang="el-GR" dirty="0">
                <a:latin typeface="Monotype Corsiva" panose="03010101010201010101" pitchFamily="66" charset="0"/>
              </a:rPr>
              <a:t> </a:t>
            </a:r>
            <a:r>
              <a:rPr lang="el-GR" dirty="0" err="1">
                <a:latin typeface="Monotype Corsiva" panose="03010101010201010101" pitchFamily="66" charset="0"/>
              </a:rPr>
              <a:t>Κόουβ</a:t>
            </a:r>
            <a:r>
              <a:rPr lang="el-GR" dirty="0">
                <a:latin typeface="Monotype Corsiva" panose="03010101010201010101" pitchFamily="66" charset="0"/>
              </a:rPr>
              <a:t>, ένα ήσυχο </a:t>
            </a:r>
            <a:r>
              <a:rPr lang="el-GR" dirty="0" err="1">
                <a:latin typeface="Monotype Corsiva" panose="03010101010201010101" pitchFamily="66" charset="0"/>
              </a:rPr>
              <a:t>ψαροχώρι</a:t>
            </a:r>
            <a:r>
              <a:rPr lang="el-GR" dirty="0">
                <a:latin typeface="Monotype Corsiva" panose="03010101010201010101" pitchFamily="66" charset="0"/>
              </a:rPr>
              <a:t> της Βόρειας Καρολίνας. Ο θάνατος του νεαρού </a:t>
            </a:r>
            <a:r>
              <a:rPr lang="el-GR" dirty="0" err="1">
                <a:latin typeface="Monotype Corsiva" panose="03010101010201010101" pitchFamily="66" charset="0"/>
              </a:rPr>
              <a:t>Τσέις</a:t>
            </a:r>
            <a:r>
              <a:rPr lang="el-GR" dirty="0">
                <a:latin typeface="Monotype Corsiva" panose="03010101010201010101" pitchFamily="66" charset="0"/>
              </a:rPr>
              <a:t> Άντριους τις έκανε να φουντώσουν ακόμη περισσότερο. Ποιος θα μπορούσε να τον είχε σκοτώσει, αν όχι εκείνο το </a:t>
            </a:r>
            <a:r>
              <a:rPr lang="el-GR" dirty="0" err="1">
                <a:latin typeface="Monotype Corsiva" panose="03010101010201010101" pitchFamily="66" charset="0"/>
              </a:rPr>
              <a:t>αγριοκόριτσο</a:t>
            </a:r>
            <a:r>
              <a:rPr lang="el-GR" dirty="0">
                <a:latin typeface="Monotype Corsiva" panose="03010101010201010101" pitchFamily="66" charset="0"/>
              </a:rPr>
              <a:t> που ζούσε μονάχο του στα βάθη του βάλτου; Αλλά την </a:t>
            </a:r>
            <a:r>
              <a:rPr lang="el-GR" dirty="0" err="1">
                <a:latin typeface="Monotype Corsiva" panose="03010101010201010101" pitchFamily="66" charset="0"/>
              </a:rPr>
              <a:t>Κάια</a:t>
            </a:r>
            <a:r>
              <a:rPr lang="el-GR" dirty="0">
                <a:latin typeface="Monotype Corsiva" panose="03010101010201010101" pitchFamily="66" charset="0"/>
              </a:rPr>
              <a:t> δεν την είχαν καταλάβει. Ευαίσθητη και έξυπνη, είχε καταφέρει να επιβιώσει ολομόναχη, εγκαταλελειμμένη απ’ τους ανθρώπους, παρέα με τους γλάρους και μ’ όσα της δίδαξε η άμμος κι η αρμύρα. Όταν δύο νεαροί απ’ το χωριό γοητεύονται απ’ την άγρια ομορφιά της, η </a:t>
            </a:r>
            <a:r>
              <a:rPr lang="el-GR" dirty="0" err="1">
                <a:latin typeface="Monotype Corsiva" panose="03010101010201010101" pitchFamily="66" charset="0"/>
              </a:rPr>
              <a:t>Κάια</a:t>
            </a:r>
            <a:r>
              <a:rPr lang="el-GR" dirty="0">
                <a:latin typeface="Monotype Corsiva" panose="03010101010201010101" pitchFamily="66" charset="0"/>
              </a:rPr>
              <a:t> ανοίγεται σε μια καινούργια ζωή. Αλλά τότε συμβαίνει το αδιανόητο.</a:t>
            </a:r>
          </a:p>
          <a:p>
            <a:pPr marL="0" indent="0">
              <a:buNone/>
            </a:pPr>
            <a:endParaRPr lang="el-GR" dirty="0"/>
          </a:p>
        </p:txBody>
      </p:sp>
      <p:pic>
        <p:nvPicPr>
          <p:cNvPr id="7" name="Εικόνα 6">
            <a:extLst>
              <a:ext uri="{FF2B5EF4-FFF2-40B4-BE49-F238E27FC236}">
                <a16:creationId xmlns:a16="http://schemas.microsoft.com/office/drawing/2014/main" id="{1429A64B-7D80-4AF4-99FD-AD1175078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231" y="1130960"/>
            <a:ext cx="1160060" cy="1160060"/>
          </a:xfrm>
          <a:prstGeom prst="rect">
            <a:avLst/>
          </a:prstGeom>
        </p:spPr>
      </p:pic>
      <p:pic>
        <p:nvPicPr>
          <p:cNvPr id="11" name="Εικόνα 10">
            <a:extLst>
              <a:ext uri="{FF2B5EF4-FFF2-40B4-BE49-F238E27FC236}">
                <a16:creationId xmlns:a16="http://schemas.microsoft.com/office/drawing/2014/main" id="{44CFA55B-0ABD-440B-A9AB-1E228AE89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65" y="-1801504"/>
            <a:ext cx="6349206" cy="7218945"/>
          </a:xfrm>
          <a:prstGeom prst="rect">
            <a:avLst/>
          </a:prstGeom>
        </p:spPr>
      </p:pic>
      <p:pic>
        <p:nvPicPr>
          <p:cNvPr id="13" name="Εικόνα 12">
            <a:extLst>
              <a:ext uri="{FF2B5EF4-FFF2-40B4-BE49-F238E27FC236}">
                <a16:creationId xmlns:a16="http://schemas.microsoft.com/office/drawing/2014/main" id="{EE8EEB58-9B27-492C-93FB-F7B07CAF8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406" y="1830069"/>
            <a:ext cx="6446707" cy="6426826"/>
          </a:xfrm>
          <a:prstGeom prst="rect">
            <a:avLst/>
          </a:prstGeom>
        </p:spPr>
      </p:pic>
      <p:pic>
        <p:nvPicPr>
          <p:cNvPr id="19" name="Εικόνα 18">
            <a:extLst>
              <a:ext uri="{FF2B5EF4-FFF2-40B4-BE49-F238E27FC236}">
                <a16:creationId xmlns:a16="http://schemas.microsoft.com/office/drawing/2014/main" id="{481E47EA-E92D-4B3B-8204-91C4133C7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22796">
            <a:off x="-43374" y="5112218"/>
            <a:ext cx="1388997" cy="1388997"/>
          </a:xfrm>
          <a:prstGeom prst="rect">
            <a:avLst/>
          </a:prstGeom>
        </p:spPr>
      </p:pic>
      <p:pic>
        <p:nvPicPr>
          <p:cNvPr id="33" name="Εικόνα 32">
            <a:extLst>
              <a:ext uri="{FF2B5EF4-FFF2-40B4-BE49-F238E27FC236}">
                <a16:creationId xmlns:a16="http://schemas.microsoft.com/office/drawing/2014/main" id="{C4E50C13-7BD4-448D-AD1C-9FB9FCEC51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1081" y="1825625"/>
            <a:ext cx="2951993" cy="3655719"/>
          </a:xfrm>
          <a:prstGeom prst="rect">
            <a:avLst/>
          </a:prstGeom>
        </p:spPr>
      </p:pic>
      <p:pic>
        <p:nvPicPr>
          <p:cNvPr id="41" name="Εικόνα 40">
            <a:extLst>
              <a:ext uri="{FF2B5EF4-FFF2-40B4-BE49-F238E27FC236}">
                <a16:creationId xmlns:a16="http://schemas.microsoft.com/office/drawing/2014/main" id="{FF268896-948A-442D-B75E-E89C7E8523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968" y="333713"/>
            <a:ext cx="6229790" cy="6349206"/>
          </a:xfrm>
          <a:prstGeom prst="rect">
            <a:avLst/>
          </a:prstGeom>
        </p:spPr>
      </p:pic>
    </p:spTree>
    <p:extLst>
      <p:ext uri="{BB962C8B-B14F-4D97-AF65-F5344CB8AC3E}">
        <p14:creationId xmlns:p14="http://schemas.microsoft.com/office/powerpoint/2010/main" val="29375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3D9C59-AD20-490A-BDC0-CCE9FFA30291}"/>
              </a:ext>
            </a:extLst>
          </p:cNvPr>
          <p:cNvSpPr>
            <a:spLocks noGrp="1"/>
          </p:cNvSpPr>
          <p:nvPr>
            <p:ph type="title"/>
          </p:nvPr>
        </p:nvSpPr>
        <p:spPr/>
        <p:txBody>
          <a:bodyPr/>
          <a:lstStyle/>
          <a:p>
            <a:r>
              <a:rPr lang="el-GR" dirty="0"/>
              <a:t>                      </a:t>
            </a:r>
            <a:r>
              <a:rPr lang="el-GR" dirty="0">
                <a:latin typeface="Monotype Corsiva" panose="03010101010201010101" pitchFamily="66" charset="0"/>
              </a:rPr>
              <a:t>Περιγραφή </a:t>
            </a:r>
            <a:r>
              <a:rPr lang="el-GR" dirty="0" err="1">
                <a:latin typeface="Monotype Corsiva" panose="03010101010201010101" pitchFamily="66" charset="0"/>
              </a:rPr>
              <a:t>Κάιας</a:t>
            </a:r>
            <a:r>
              <a:rPr lang="el-GR" dirty="0">
                <a:latin typeface="Monotype Corsiva" panose="03010101010201010101" pitchFamily="66" charset="0"/>
              </a:rPr>
              <a:t> (1)</a:t>
            </a:r>
          </a:p>
        </p:txBody>
      </p:sp>
      <p:sp>
        <p:nvSpPr>
          <p:cNvPr id="7" name="Θέση περιεχομένου 6">
            <a:extLst>
              <a:ext uri="{FF2B5EF4-FFF2-40B4-BE49-F238E27FC236}">
                <a16:creationId xmlns:a16="http://schemas.microsoft.com/office/drawing/2014/main" id="{E05E7B9D-AA4C-4F5B-995B-58BEF367F592}"/>
              </a:ext>
            </a:extLst>
          </p:cNvPr>
          <p:cNvSpPr>
            <a:spLocks noGrp="1"/>
          </p:cNvSpPr>
          <p:nvPr>
            <p:ph idx="1"/>
          </p:nvPr>
        </p:nvSpPr>
        <p:spPr/>
        <p:txBody>
          <a:bodyPr>
            <a:normAutofit/>
          </a:bodyPr>
          <a:lstStyle/>
          <a:p>
            <a:pPr>
              <a:buFont typeface="Wingdings" panose="05000000000000000000" pitchFamily="2" charset="2"/>
              <a:buChar char="v"/>
            </a:pPr>
            <a:r>
              <a:rPr lang="el-GR" sz="2400" dirty="0">
                <a:latin typeface="Monotype Corsiva" panose="03010101010201010101" pitchFamily="66" charset="0"/>
              </a:rPr>
              <a:t>Η πρωταγωνίστρια του Εκεί που τραγουδάνε οι καραβίδες, </a:t>
            </a:r>
            <a:r>
              <a:rPr lang="el-GR" sz="2400" dirty="0" err="1">
                <a:latin typeface="Monotype Corsiva" panose="03010101010201010101" pitchFamily="66" charset="0"/>
              </a:rPr>
              <a:t>Κάια</a:t>
            </a:r>
            <a:r>
              <a:rPr lang="el-GR" sz="2400" dirty="0">
                <a:latin typeface="Monotype Corsiva" panose="03010101010201010101" pitchFamily="66" charset="0"/>
              </a:rPr>
              <a:t> είναι ένα εξάχρονο κορίτσι στην αρχή του μυθιστορήματος. Ένα φιλοπερίεργο και περιπετειώδες άτομο, «ακατέργαστο διαμάντι» που ζει στους βάλτους της Βόρειας Καρολίνας σε μια ερειπωμένη καλύβα. Δυστυχώς, η μαμά και τα αδέρφια της </a:t>
            </a:r>
            <a:r>
              <a:rPr lang="el-GR" sz="2400" dirty="0" err="1">
                <a:latin typeface="Monotype Corsiva" panose="03010101010201010101" pitchFamily="66" charset="0"/>
              </a:rPr>
              <a:t>Κάια</a:t>
            </a:r>
            <a:r>
              <a:rPr lang="el-GR" sz="2400" dirty="0">
                <a:latin typeface="Monotype Corsiva" panose="03010101010201010101" pitchFamily="66" charset="0"/>
              </a:rPr>
              <a:t> έφυγαν και την εγκατέλειψαν , αφήνοντάς την μόνη με το αλκοολικό και βίαιο πατέρα της. Η </a:t>
            </a:r>
            <a:r>
              <a:rPr lang="el-GR" sz="2400" dirty="0" err="1">
                <a:latin typeface="Monotype Corsiva" panose="03010101010201010101" pitchFamily="66" charset="0"/>
              </a:rPr>
              <a:t>Kάια</a:t>
            </a:r>
            <a:r>
              <a:rPr lang="el-GR" sz="2400" dirty="0">
                <a:latin typeface="Monotype Corsiva" panose="03010101010201010101" pitchFamily="66" charset="0"/>
              </a:rPr>
              <a:t> είναι αυτοδίδακτη στο να μαγειρεύει, επιδεικνύοντας τις δυνάμεις αυτάρκειας, τη στωικότητα και δύναμη να αντιμετωπίζει τις δυσκολίες</a:t>
            </a:r>
          </a:p>
          <a:p>
            <a:pPr>
              <a:buFont typeface="Wingdings" panose="05000000000000000000" pitchFamily="2" charset="2"/>
              <a:buChar char="v"/>
            </a:pPr>
            <a:r>
              <a:rPr lang="el-GR" sz="2400" dirty="0">
                <a:latin typeface="Monotype Corsiva" panose="03010101010201010101" pitchFamily="66" charset="0"/>
              </a:rPr>
              <a:t>. Συναντά στον βάλτο ένα νεαρό αγόρι που ονομάζεται </a:t>
            </a:r>
            <a:r>
              <a:rPr lang="el-GR" sz="2400" dirty="0" err="1">
                <a:latin typeface="Monotype Corsiva" panose="03010101010201010101" pitchFamily="66" charset="0"/>
              </a:rPr>
              <a:t>Tέιτ</a:t>
            </a:r>
            <a:r>
              <a:rPr lang="el-GR" sz="2400" dirty="0">
                <a:latin typeface="Monotype Corsiva" panose="03010101010201010101" pitchFamily="66" charset="0"/>
              </a:rPr>
              <a:t> και γίνονται φίλοι, μοναδικός , καθώς σπάνια αλληλοεπιδρά με άλλους ανθρώπους, εκτός από τον Σάλτα, έγχρωμος στη φυλή, ο οποίος έχει μια κοντινή αποβάθρα αερίου και τη βοηθά</a:t>
            </a:r>
          </a:p>
        </p:txBody>
      </p:sp>
      <p:pic>
        <p:nvPicPr>
          <p:cNvPr id="9" name="Εικόνα 8">
            <a:extLst>
              <a:ext uri="{FF2B5EF4-FFF2-40B4-BE49-F238E27FC236}">
                <a16:creationId xmlns:a16="http://schemas.microsoft.com/office/drawing/2014/main" id="{050A415B-8CD0-4317-8FC6-1E0408056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54" y="2975212"/>
            <a:ext cx="6109032" cy="5595581"/>
          </a:xfrm>
          <a:prstGeom prst="rect">
            <a:avLst/>
          </a:prstGeom>
        </p:spPr>
      </p:pic>
      <p:pic>
        <p:nvPicPr>
          <p:cNvPr id="11" name="Εικόνα 10">
            <a:extLst>
              <a:ext uri="{FF2B5EF4-FFF2-40B4-BE49-F238E27FC236}">
                <a16:creationId xmlns:a16="http://schemas.microsoft.com/office/drawing/2014/main" id="{22532249-5F3C-4471-AF6F-5CB227CFA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78235" y="-1632409"/>
            <a:ext cx="5997315" cy="7128483"/>
          </a:xfrm>
          <a:prstGeom prst="rect">
            <a:avLst/>
          </a:prstGeom>
        </p:spPr>
      </p:pic>
      <p:pic>
        <p:nvPicPr>
          <p:cNvPr id="31" name="Εικόνα 30">
            <a:extLst>
              <a:ext uri="{FF2B5EF4-FFF2-40B4-BE49-F238E27FC236}">
                <a16:creationId xmlns:a16="http://schemas.microsoft.com/office/drawing/2014/main" id="{1161120C-8A8E-4B80-B17F-4C4427D45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320" y="1179158"/>
            <a:ext cx="1337480" cy="1157998"/>
          </a:xfrm>
          <a:prstGeom prst="rect">
            <a:avLst/>
          </a:prstGeom>
        </p:spPr>
      </p:pic>
    </p:spTree>
    <p:extLst>
      <p:ext uri="{BB962C8B-B14F-4D97-AF65-F5344CB8AC3E}">
        <p14:creationId xmlns:p14="http://schemas.microsoft.com/office/powerpoint/2010/main" val="8930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AF7BF6-3AF1-41BB-A681-A7CAB9299DA8}"/>
              </a:ext>
            </a:extLst>
          </p:cNvPr>
          <p:cNvSpPr>
            <a:spLocks noGrp="1"/>
          </p:cNvSpPr>
          <p:nvPr>
            <p:ph type="title"/>
          </p:nvPr>
        </p:nvSpPr>
        <p:spPr/>
        <p:txBody>
          <a:bodyPr/>
          <a:lstStyle/>
          <a:p>
            <a:r>
              <a:rPr lang="el-GR" dirty="0">
                <a:latin typeface="Monotype Corsiva" panose="03010101010201010101" pitchFamily="66" charset="0"/>
              </a:rPr>
              <a:t>                        Περιγραφή </a:t>
            </a:r>
            <a:r>
              <a:rPr lang="el-GR" dirty="0" err="1">
                <a:latin typeface="Monotype Corsiva" panose="03010101010201010101" pitchFamily="66" charset="0"/>
              </a:rPr>
              <a:t>Κάιας</a:t>
            </a:r>
            <a:r>
              <a:rPr lang="el-GR" dirty="0">
                <a:latin typeface="Monotype Corsiva" panose="03010101010201010101" pitchFamily="66" charset="0"/>
              </a:rPr>
              <a:t> (2)</a:t>
            </a:r>
          </a:p>
        </p:txBody>
      </p:sp>
      <p:sp>
        <p:nvSpPr>
          <p:cNvPr id="3" name="Θέση περιεχομένου 2">
            <a:extLst>
              <a:ext uri="{FF2B5EF4-FFF2-40B4-BE49-F238E27FC236}">
                <a16:creationId xmlns:a16="http://schemas.microsoft.com/office/drawing/2014/main" id="{9EFEE10A-CFB1-47B4-B3A7-BBA8790DBA90}"/>
              </a:ext>
            </a:extLst>
          </p:cNvPr>
          <p:cNvSpPr>
            <a:spLocks noGrp="1"/>
          </p:cNvSpPr>
          <p:nvPr>
            <p:ph idx="1"/>
          </p:nvPr>
        </p:nvSpPr>
        <p:spPr/>
        <p:txBody>
          <a:bodyPr>
            <a:normAutofit/>
          </a:bodyPr>
          <a:lstStyle/>
          <a:p>
            <a:pPr>
              <a:buFont typeface="Wingdings" panose="05000000000000000000" pitchFamily="2" charset="2"/>
              <a:buChar char="v"/>
            </a:pPr>
            <a:r>
              <a:rPr lang="el-GR" sz="2400" dirty="0">
                <a:latin typeface="Monotype Corsiva" panose="03010101010201010101" pitchFamily="66" charset="0"/>
              </a:rPr>
              <a:t>Όταν ο μπαμπάς της εξαφανίζεται μια μέρα, ο Σάλτα κάνει ό,τι μπορεί για να βοηθήσει την </a:t>
            </a:r>
            <a:r>
              <a:rPr lang="el-GR" sz="2400" dirty="0" err="1">
                <a:latin typeface="Monotype Corsiva" panose="03010101010201010101" pitchFamily="66" charset="0"/>
              </a:rPr>
              <a:t>Κάια</a:t>
            </a:r>
            <a:r>
              <a:rPr lang="el-GR" sz="2400" dirty="0">
                <a:latin typeface="Monotype Corsiva" panose="03010101010201010101" pitchFamily="66" charset="0"/>
              </a:rPr>
              <a:t>, λέγοντάς της ότι θα αγοράσει μύδια από αυτήν. Με αυτόν τον τρόπο, η </a:t>
            </a:r>
            <a:r>
              <a:rPr lang="el-GR" sz="2400" dirty="0" err="1">
                <a:latin typeface="Monotype Corsiva" panose="03010101010201010101" pitchFamily="66" charset="0"/>
              </a:rPr>
              <a:t>Κάια</a:t>
            </a:r>
            <a:r>
              <a:rPr lang="el-GR" sz="2400" dirty="0">
                <a:latin typeface="Monotype Corsiva" panose="03010101010201010101" pitchFamily="66" charset="0"/>
              </a:rPr>
              <a:t> συντηρείται καθώς μπαίνει στην εφηβεία της, και βιοπορίζεται μόνη της αποφεύγοντας το σχολείο, όπου ξέρει ότι οι κάτοικοι της πόλης θα την κακομεταχειριστούν και θα την αποκαλούν «Κορίτσι των Βαλτών». Κάποια στιγμή, ο </a:t>
            </a:r>
            <a:r>
              <a:rPr lang="el-GR" sz="2400" dirty="0" err="1">
                <a:latin typeface="Monotype Corsiva" panose="03010101010201010101" pitchFamily="66" charset="0"/>
              </a:rPr>
              <a:t>Τέιτ</a:t>
            </a:r>
            <a:r>
              <a:rPr lang="el-GR" sz="2400" dirty="0">
                <a:latin typeface="Monotype Corsiva" panose="03010101010201010101" pitchFamily="66" charset="0"/>
              </a:rPr>
              <a:t> αρχίζει να της αφήνει φτερά από σπάνια πτηνά, παρακινώντας την σταδιακά να φύγει από την ιδιωτική της ζωή για να περάσει χρόνο μαζί του. Η </a:t>
            </a:r>
            <a:r>
              <a:rPr lang="el-GR" sz="2400" dirty="0" err="1">
                <a:latin typeface="Monotype Corsiva" panose="03010101010201010101" pitchFamily="66" charset="0"/>
              </a:rPr>
              <a:t>Κάια</a:t>
            </a:r>
            <a:r>
              <a:rPr lang="el-GR" sz="2400" dirty="0">
                <a:latin typeface="Monotype Corsiva" panose="03010101010201010101" pitchFamily="66" charset="0"/>
              </a:rPr>
              <a:t> δείχνει τη δίψα της για γνώση όταν ο </a:t>
            </a:r>
            <a:r>
              <a:rPr lang="el-GR" sz="2400" dirty="0" err="1">
                <a:latin typeface="Monotype Corsiva" panose="03010101010201010101" pitchFamily="66" charset="0"/>
              </a:rPr>
              <a:t>Τέιτ</a:t>
            </a:r>
            <a:r>
              <a:rPr lang="el-GR" sz="2400" dirty="0">
                <a:latin typeface="Monotype Corsiva" panose="03010101010201010101" pitchFamily="66" charset="0"/>
              </a:rPr>
              <a:t> της διδάσκει να γράφει και να διαβάζει.</a:t>
            </a:r>
          </a:p>
        </p:txBody>
      </p:sp>
      <p:pic>
        <p:nvPicPr>
          <p:cNvPr id="7" name="Εικόνα 6">
            <a:extLst>
              <a:ext uri="{FF2B5EF4-FFF2-40B4-BE49-F238E27FC236}">
                <a16:creationId xmlns:a16="http://schemas.microsoft.com/office/drawing/2014/main" id="{D6B9941F-1337-4021-8927-5AC7AFAC6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94" y="2186609"/>
            <a:ext cx="4433559" cy="5579163"/>
          </a:xfrm>
          <a:prstGeom prst="rect">
            <a:avLst/>
          </a:prstGeom>
        </p:spPr>
      </p:pic>
      <p:pic>
        <p:nvPicPr>
          <p:cNvPr id="13" name="Εικόνα 12">
            <a:extLst>
              <a:ext uri="{FF2B5EF4-FFF2-40B4-BE49-F238E27FC236}">
                <a16:creationId xmlns:a16="http://schemas.microsoft.com/office/drawing/2014/main" id="{7510EF08-6B5D-4A24-9B28-F72BE505A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290" y="-1616765"/>
            <a:ext cx="6349206" cy="6482056"/>
          </a:xfrm>
          <a:prstGeom prst="rect">
            <a:avLst/>
          </a:prstGeom>
        </p:spPr>
      </p:pic>
      <p:pic>
        <p:nvPicPr>
          <p:cNvPr id="33" name="Εικόνα 32">
            <a:extLst>
              <a:ext uri="{FF2B5EF4-FFF2-40B4-BE49-F238E27FC236}">
                <a16:creationId xmlns:a16="http://schemas.microsoft.com/office/drawing/2014/main" id="{5EA593AD-A9F5-4C2E-A376-7D6DD2E0A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4630" y="1027906"/>
            <a:ext cx="1118340" cy="1118340"/>
          </a:xfrm>
          <a:prstGeom prst="rect">
            <a:avLst/>
          </a:prstGeom>
        </p:spPr>
      </p:pic>
      <p:pic>
        <p:nvPicPr>
          <p:cNvPr id="5" name="Εικόνα 4">
            <a:extLst>
              <a:ext uri="{FF2B5EF4-FFF2-40B4-BE49-F238E27FC236}">
                <a16:creationId xmlns:a16="http://schemas.microsoft.com/office/drawing/2014/main" id="{EDBC9E92-8869-4D7A-942F-8CE127D8F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070" y="3105072"/>
            <a:ext cx="4996069" cy="4488424"/>
          </a:xfrm>
          <a:prstGeom prst="rect">
            <a:avLst/>
          </a:prstGeom>
        </p:spPr>
      </p:pic>
    </p:spTree>
    <p:extLst>
      <p:ext uri="{BB962C8B-B14F-4D97-AF65-F5344CB8AC3E}">
        <p14:creationId xmlns:p14="http://schemas.microsoft.com/office/powerpoint/2010/main" val="196077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A6694-AD21-429B-80D0-8EC5105AC6DE}"/>
              </a:ext>
            </a:extLst>
          </p:cNvPr>
          <p:cNvSpPr>
            <a:spLocks noGrp="1"/>
          </p:cNvSpPr>
          <p:nvPr>
            <p:ph type="title"/>
          </p:nvPr>
        </p:nvSpPr>
        <p:spPr/>
        <p:txBody>
          <a:bodyPr/>
          <a:lstStyle/>
          <a:p>
            <a:r>
              <a:rPr lang="el-GR" dirty="0">
                <a:latin typeface="Monotype Corsiva" panose="03010101010201010101" pitchFamily="66" charset="0"/>
              </a:rPr>
              <a:t>                        Περιγραφή </a:t>
            </a:r>
            <a:r>
              <a:rPr lang="el-GR" dirty="0" err="1">
                <a:latin typeface="Monotype Corsiva" panose="03010101010201010101" pitchFamily="66" charset="0"/>
              </a:rPr>
              <a:t>Κάιας</a:t>
            </a:r>
            <a:r>
              <a:rPr lang="el-GR" dirty="0">
                <a:latin typeface="Monotype Corsiva" panose="03010101010201010101" pitchFamily="66" charset="0"/>
              </a:rPr>
              <a:t> (3)</a:t>
            </a:r>
          </a:p>
        </p:txBody>
      </p:sp>
      <p:sp>
        <p:nvSpPr>
          <p:cNvPr id="3" name="Θέση περιεχομένου 2">
            <a:extLst>
              <a:ext uri="{FF2B5EF4-FFF2-40B4-BE49-F238E27FC236}">
                <a16:creationId xmlns:a16="http://schemas.microsoft.com/office/drawing/2014/main" id="{599BF55B-925B-4AD7-9F65-6D458B7E9CBE}"/>
              </a:ext>
            </a:extLst>
          </p:cNvPr>
          <p:cNvSpPr>
            <a:spLocks noGrp="1"/>
          </p:cNvSpPr>
          <p:nvPr>
            <p:ph idx="1"/>
          </p:nvPr>
        </p:nvSpPr>
        <p:spPr>
          <a:xfrm>
            <a:off x="838200" y="1825625"/>
            <a:ext cx="4369904" cy="4351338"/>
          </a:xfrm>
        </p:spPr>
        <p:txBody>
          <a:bodyPr>
            <a:normAutofit/>
          </a:bodyPr>
          <a:lstStyle/>
          <a:p>
            <a:pPr>
              <a:buFont typeface="Wingdings" panose="05000000000000000000" pitchFamily="2" charset="2"/>
              <a:buChar char="v"/>
            </a:pPr>
            <a:r>
              <a:rPr lang="el-GR" sz="2400" dirty="0">
                <a:latin typeface="Monotype Corsiva" panose="03010101010201010101" pitchFamily="66" charset="0"/>
              </a:rPr>
              <a:t>Έτσι η </a:t>
            </a:r>
            <a:r>
              <a:rPr lang="el-GR" sz="2400" dirty="0" err="1">
                <a:latin typeface="Monotype Corsiva" panose="03010101010201010101" pitchFamily="66" charset="0"/>
              </a:rPr>
              <a:t>Κάια</a:t>
            </a:r>
            <a:r>
              <a:rPr lang="el-GR" sz="2400" dirty="0">
                <a:latin typeface="Monotype Corsiva" panose="03010101010201010101" pitchFamily="66" charset="0"/>
              </a:rPr>
              <a:t> αναπτύσσει αγάπη για την ποίηση, ιδιαίτερα το έργο της </a:t>
            </a:r>
            <a:r>
              <a:rPr lang="el-GR" sz="2400" dirty="0" err="1">
                <a:latin typeface="Monotype Corsiva" panose="03010101010201010101" pitchFamily="66" charset="0"/>
              </a:rPr>
              <a:t>Amanda</a:t>
            </a:r>
            <a:r>
              <a:rPr lang="el-GR" sz="2400" dirty="0">
                <a:latin typeface="Monotype Corsiva" panose="03010101010201010101" pitchFamily="66" charset="0"/>
              </a:rPr>
              <a:t> </a:t>
            </a:r>
            <a:r>
              <a:rPr lang="el-GR" sz="2400" dirty="0" err="1">
                <a:latin typeface="Monotype Corsiva" panose="03010101010201010101" pitchFamily="66" charset="0"/>
              </a:rPr>
              <a:t>Hamilton</a:t>
            </a:r>
            <a:r>
              <a:rPr lang="el-GR" sz="2400" dirty="0">
                <a:latin typeface="Monotype Corsiva" panose="03010101010201010101" pitchFamily="66" charset="0"/>
              </a:rPr>
              <a:t>, τα ποιήματα της οποίας τυπώνονται στην τοπική εφημερίδα. Η σχέση της </a:t>
            </a:r>
            <a:r>
              <a:rPr lang="el-GR" sz="2400" dirty="0" err="1">
                <a:latin typeface="Monotype Corsiva" panose="03010101010201010101" pitchFamily="66" charset="0"/>
              </a:rPr>
              <a:t>Κάια</a:t>
            </a:r>
            <a:r>
              <a:rPr lang="el-GR" sz="2400" dirty="0">
                <a:latin typeface="Monotype Corsiva" panose="03010101010201010101" pitchFamily="66" charset="0"/>
              </a:rPr>
              <a:t> με τον </a:t>
            </a:r>
            <a:r>
              <a:rPr lang="el-GR" sz="2400" dirty="0" err="1">
                <a:latin typeface="Monotype Corsiva" panose="03010101010201010101" pitchFamily="66" charset="0"/>
              </a:rPr>
              <a:t>Τέιτ</a:t>
            </a:r>
            <a:r>
              <a:rPr lang="el-GR" sz="2400" dirty="0">
                <a:latin typeface="Monotype Corsiva" panose="03010101010201010101" pitchFamily="66" charset="0"/>
              </a:rPr>
              <a:t> γίνεται ρομαντική, και περνάνε το υπόλοιπο της ζωής τους μαζί στον βάλτο.</a:t>
            </a:r>
            <a:r>
              <a:rPr lang="en-US" sz="2400" dirty="0">
                <a:latin typeface="Monotype Corsiva" panose="03010101010201010101" pitchFamily="66" charset="0"/>
              </a:rPr>
              <a:t>     </a:t>
            </a:r>
          </a:p>
          <a:p>
            <a:pPr marL="0" indent="0">
              <a:buNone/>
            </a:pPr>
            <a:r>
              <a:rPr lang="en-US" sz="2400" dirty="0">
                <a:latin typeface="Monotype Corsiva" panose="03010101010201010101" pitchFamily="66" charset="0"/>
              </a:rPr>
              <a:t>                  </a:t>
            </a:r>
            <a:r>
              <a:rPr lang="el-GR" sz="2400" dirty="0">
                <a:latin typeface="Monotype Corsiva" panose="03010101010201010101" pitchFamily="66" charset="0"/>
              </a:rPr>
              <a:t> </a:t>
            </a:r>
            <a:r>
              <a:rPr lang="en-US" sz="2400" dirty="0">
                <a:latin typeface="Monotype Corsiva" panose="03010101010201010101" pitchFamily="66" charset="0"/>
              </a:rPr>
              <a:t>~ </a:t>
            </a:r>
            <a:r>
              <a:rPr lang="el-GR" sz="2400" dirty="0">
                <a:latin typeface="Monotype Corsiva" panose="03010101010201010101" pitchFamily="66" charset="0"/>
              </a:rPr>
              <a:t>Από Ηρώ Καλύβα</a:t>
            </a:r>
          </a:p>
        </p:txBody>
      </p:sp>
      <p:pic>
        <p:nvPicPr>
          <p:cNvPr id="7" name="Εικόνα 6">
            <a:extLst>
              <a:ext uri="{FF2B5EF4-FFF2-40B4-BE49-F238E27FC236}">
                <a16:creationId xmlns:a16="http://schemas.microsoft.com/office/drawing/2014/main" id="{86AC4130-5EDE-46CF-9546-9E9D0D966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73009" y="-1669774"/>
            <a:ext cx="5645426" cy="6705600"/>
          </a:xfrm>
          <a:prstGeom prst="rect">
            <a:avLst/>
          </a:prstGeom>
        </p:spPr>
      </p:pic>
      <p:pic>
        <p:nvPicPr>
          <p:cNvPr id="9" name="Εικόνα 8">
            <a:extLst>
              <a:ext uri="{FF2B5EF4-FFF2-40B4-BE49-F238E27FC236}">
                <a16:creationId xmlns:a16="http://schemas.microsoft.com/office/drawing/2014/main" id="{6EF3AF47-113E-4166-96B5-EA702A71B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1" y="2441006"/>
            <a:ext cx="6394881" cy="6371690"/>
          </a:xfrm>
          <a:prstGeom prst="rect">
            <a:avLst/>
          </a:prstGeom>
        </p:spPr>
      </p:pic>
      <p:pic>
        <p:nvPicPr>
          <p:cNvPr id="11" name="Εικόνα 10">
            <a:extLst>
              <a:ext uri="{FF2B5EF4-FFF2-40B4-BE49-F238E27FC236}">
                <a16:creationId xmlns:a16="http://schemas.microsoft.com/office/drawing/2014/main" id="{8352815E-F5DD-4BC0-8B48-678249F88FDF}"/>
              </a:ext>
            </a:extLst>
          </p:cNvPr>
          <p:cNvPicPr>
            <a:picLocks noChangeAspect="1"/>
          </p:cNvPicPr>
          <p:nvPr/>
        </p:nvPicPr>
        <p:blipFill rotWithShape="1">
          <a:blip r:embed="rId4">
            <a:extLst>
              <a:ext uri="{28A0092B-C50C-407E-A947-70E740481C1C}">
                <a14:useLocalDpi xmlns:a14="http://schemas.microsoft.com/office/drawing/2010/main" val="0"/>
              </a:ext>
            </a:extLst>
          </a:blip>
          <a:srcRect b="1901"/>
          <a:stretch/>
        </p:blipFill>
        <p:spPr>
          <a:xfrm>
            <a:off x="5845811" y="2162659"/>
            <a:ext cx="3535299" cy="4134841"/>
          </a:xfrm>
          <a:prstGeom prst="rect">
            <a:avLst/>
          </a:prstGeom>
        </p:spPr>
      </p:pic>
      <p:pic>
        <p:nvPicPr>
          <p:cNvPr id="27" name="Εικόνα 26">
            <a:extLst>
              <a:ext uri="{FF2B5EF4-FFF2-40B4-BE49-F238E27FC236}">
                <a16:creationId xmlns:a16="http://schemas.microsoft.com/office/drawing/2014/main" id="{9B3235C4-F36D-46AF-B975-DF4D39651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529" y="664524"/>
            <a:ext cx="7185992" cy="7029588"/>
          </a:xfrm>
          <a:prstGeom prst="rect">
            <a:avLst/>
          </a:prstGeom>
        </p:spPr>
      </p:pic>
      <p:pic>
        <p:nvPicPr>
          <p:cNvPr id="29" name="Εικόνα 28">
            <a:extLst>
              <a:ext uri="{FF2B5EF4-FFF2-40B4-BE49-F238E27FC236}">
                <a16:creationId xmlns:a16="http://schemas.microsoft.com/office/drawing/2014/main" id="{707E94D2-E343-4D66-A6E3-30E1CF716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5811" y="167024"/>
            <a:ext cx="3317202" cy="3317202"/>
          </a:xfrm>
          <a:prstGeom prst="rect">
            <a:avLst/>
          </a:prstGeom>
        </p:spPr>
      </p:pic>
    </p:spTree>
    <p:extLst>
      <p:ext uri="{BB962C8B-B14F-4D97-AF65-F5344CB8AC3E}">
        <p14:creationId xmlns:p14="http://schemas.microsoft.com/office/powerpoint/2010/main" val="154231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137E5E-548D-489E-ADC4-D852CB5D2134}"/>
              </a:ext>
            </a:extLst>
          </p:cNvPr>
          <p:cNvSpPr>
            <a:spLocks noGrp="1"/>
          </p:cNvSpPr>
          <p:nvPr>
            <p:ph type="title"/>
          </p:nvPr>
        </p:nvSpPr>
        <p:spPr/>
        <p:txBody>
          <a:bodyPr/>
          <a:lstStyle/>
          <a:p>
            <a:r>
              <a:rPr lang="el-GR" dirty="0">
                <a:latin typeface="Monotype Corsiva" panose="03010101010201010101" pitchFamily="66" charset="0"/>
              </a:rPr>
              <a:t>            Η σχέση της </a:t>
            </a:r>
            <a:r>
              <a:rPr lang="el-GR" dirty="0" err="1">
                <a:latin typeface="Monotype Corsiva" panose="03010101010201010101" pitchFamily="66" charset="0"/>
              </a:rPr>
              <a:t>ηρωίδας</a:t>
            </a:r>
            <a:r>
              <a:rPr lang="el-GR" dirty="0">
                <a:latin typeface="Monotype Corsiva" panose="03010101010201010101" pitchFamily="66" charset="0"/>
              </a:rPr>
              <a:t> με την φύση</a:t>
            </a:r>
            <a:r>
              <a:rPr lang="en-US" dirty="0">
                <a:latin typeface="Monotype Corsiva" panose="03010101010201010101" pitchFamily="66" charset="0"/>
              </a:rPr>
              <a:t> (1)</a:t>
            </a:r>
            <a:endParaRPr lang="el-GR" dirty="0">
              <a:latin typeface="Monotype Corsiva" panose="03010101010201010101" pitchFamily="66" charset="0"/>
            </a:endParaRPr>
          </a:p>
        </p:txBody>
      </p:sp>
      <p:sp>
        <p:nvSpPr>
          <p:cNvPr id="3" name="Θέση περιεχομένου 2">
            <a:extLst>
              <a:ext uri="{FF2B5EF4-FFF2-40B4-BE49-F238E27FC236}">
                <a16:creationId xmlns:a16="http://schemas.microsoft.com/office/drawing/2014/main" id="{03860C84-F720-43A9-AAF2-237CAC04C267}"/>
              </a:ext>
            </a:extLst>
          </p:cNvPr>
          <p:cNvSpPr>
            <a:spLocks noGrp="1"/>
          </p:cNvSpPr>
          <p:nvPr>
            <p:ph idx="1"/>
          </p:nvPr>
        </p:nvSpPr>
        <p:spPr/>
        <p:txBody>
          <a:bodyPr>
            <a:normAutofit/>
          </a:bodyPr>
          <a:lstStyle/>
          <a:p>
            <a:pPr>
              <a:buFont typeface="Wingdings" panose="05000000000000000000" pitchFamily="2" charset="2"/>
              <a:buChar char="v"/>
            </a:pPr>
            <a:r>
              <a:rPr lang="el-GR" dirty="0"/>
              <a:t> </a:t>
            </a:r>
            <a:r>
              <a:rPr lang="el-GR" sz="2400" dirty="0">
                <a:latin typeface="Monotype Corsiva" panose="03010101010201010101" pitchFamily="66" charset="0"/>
              </a:rPr>
              <a:t>Στο συγκεκριμένο βιβλίο, αναφέρονται οι δυσκολίες που αντιμετωπίζει η </a:t>
            </a:r>
            <a:r>
              <a:rPr lang="el-GR" sz="2400" dirty="0" err="1">
                <a:latin typeface="Monotype Corsiva" panose="03010101010201010101" pitchFamily="66" charset="0"/>
              </a:rPr>
              <a:t>ηρωίδα</a:t>
            </a:r>
            <a:r>
              <a:rPr lang="el-GR" sz="2400" dirty="0">
                <a:latin typeface="Monotype Corsiva" panose="03010101010201010101" pitchFamily="66" charset="0"/>
              </a:rPr>
              <a:t> από την παιδική της ηλικία έως και την ενηλικίωση. Φαίνεται επίσης έντονα και η ιδιαίτερη σχέση που είχε αναπτύξει με την φύση. Η </a:t>
            </a:r>
            <a:r>
              <a:rPr lang="el-GR" sz="2400" dirty="0" err="1">
                <a:latin typeface="Monotype Corsiva" panose="03010101010201010101" pitchFamily="66" charset="0"/>
              </a:rPr>
              <a:t>Κάια</a:t>
            </a:r>
            <a:r>
              <a:rPr lang="el-GR" sz="2400" dirty="0">
                <a:latin typeface="Monotype Corsiva" panose="03010101010201010101" pitchFamily="66" charset="0"/>
              </a:rPr>
              <a:t>, καθώς μεγάλωσε στον βάλτο, μακριά από την πόλη και φοβούμενη τις ρατσιστικές αντιδράσεις και την αντιμετώπιση που θα δεχόταν από τους ανθρώπους, πέρασε το υπόλοιπο της ζωής της στον βάλτο, κοντά στην φύση. Επιπλέον, όταν ήταν μικρή δεν κατάφερε να αποκτήσει φίλους λόγω της καταγωγής της και έτσι η μόνη της συντροφιά ήταν η φύση και τα δημιουργήματά της. Άρα, γίνεται γνωστό, πως η φύση παίζει αυτόν τον σημαντικό και δύσκολο ρόλο, τον ρόλο του συμπαραστάτη, καθώς η </a:t>
            </a:r>
            <a:r>
              <a:rPr lang="el-GR" sz="2400" dirty="0" err="1">
                <a:latin typeface="Monotype Corsiva" panose="03010101010201010101" pitchFamily="66" charset="0"/>
              </a:rPr>
              <a:t>Κάια</a:t>
            </a:r>
            <a:r>
              <a:rPr lang="el-GR" sz="2400" dirty="0">
                <a:latin typeface="Monotype Corsiva" panose="03010101010201010101" pitchFamily="66" charset="0"/>
              </a:rPr>
              <a:t> κατέφυγε σε αυτήν σε κάθε της στενοχώρια, για παρηγοριά, ταΐζοντας και μιλώντας με διάφορα πουλιά.</a:t>
            </a:r>
          </a:p>
        </p:txBody>
      </p:sp>
      <p:pic>
        <p:nvPicPr>
          <p:cNvPr id="5" name="Εικόνα 4">
            <a:extLst>
              <a:ext uri="{FF2B5EF4-FFF2-40B4-BE49-F238E27FC236}">
                <a16:creationId xmlns:a16="http://schemas.microsoft.com/office/drawing/2014/main" id="{46AD3667-13B9-4EA4-9111-E5A4B95C4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190" y="1597922"/>
            <a:ext cx="7540487" cy="6154599"/>
          </a:xfrm>
          <a:prstGeom prst="rect">
            <a:avLst/>
          </a:prstGeom>
        </p:spPr>
      </p:pic>
      <p:pic>
        <p:nvPicPr>
          <p:cNvPr id="9" name="Εικόνα 8">
            <a:extLst>
              <a:ext uri="{FF2B5EF4-FFF2-40B4-BE49-F238E27FC236}">
                <a16:creationId xmlns:a16="http://schemas.microsoft.com/office/drawing/2014/main" id="{23A63D7E-6C85-45ED-9915-F2BA162A9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537" y="-1624084"/>
            <a:ext cx="6445714" cy="6489375"/>
          </a:xfrm>
          <a:prstGeom prst="rect">
            <a:avLst/>
          </a:prstGeom>
        </p:spPr>
      </p:pic>
      <p:pic>
        <p:nvPicPr>
          <p:cNvPr id="15" name="Εικόνα 14">
            <a:extLst>
              <a:ext uri="{FF2B5EF4-FFF2-40B4-BE49-F238E27FC236}">
                <a16:creationId xmlns:a16="http://schemas.microsoft.com/office/drawing/2014/main" id="{C5638FA2-BA4F-41DA-A913-36F0D1FEB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610" y="1202967"/>
            <a:ext cx="1110379" cy="1110379"/>
          </a:xfrm>
          <a:prstGeom prst="rect">
            <a:avLst/>
          </a:prstGeom>
        </p:spPr>
      </p:pic>
      <p:pic>
        <p:nvPicPr>
          <p:cNvPr id="19" name="Εικόνα 18">
            <a:extLst>
              <a:ext uri="{FF2B5EF4-FFF2-40B4-BE49-F238E27FC236}">
                <a16:creationId xmlns:a16="http://schemas.microsoft.com/office/drawing/2014/main" id="{46F5B12A-843E-4CE4-BABA-720F7D8CFB55}"/>
              </a:ext>
            </a:extLst>
          </p:cNvPr>
          <p:cNvPicPr>
            <a:picLocks noChangeAspect="1"/>
          </p:cNvPicPr>
          <p:nvPr/>
        </p:nvPicPr>
        <p:blipFill rotWithShape="1">
          <a:blip r:embed="rId5">
            <a:extLst>
              <a:ext uri="{28A0092B-C50C-407E-A947-70E740481C1C}">
                <a14:useLocalDpi xmlns:a14="http://schemas.microsoft.com/office/drawing/2010/main" val="0"/>
              </a:ext>
            </a:extLst>
          </a:blip>
          <a:srcRect b="17265"/>
          <a:stretch/>
        </p:blipFill>
        <p:spPr>
          <a:xfrm>
            <a:off x="4081899" y="4215403"/>
            <a:ext cx="3424369" cy="2660920"/>
          </a:xfrm>
          <a:prstGeom prst="rect">
            <a:avLst/>
          </a:prstGeom>
        </p:spPr>
      </p:pic>
      <p:pic>
        <p:nvPicPr>
          <p:cNvPr id="21" name="Εικόνα 20">
            <a:extLst>
              <a:ext uri="{FF2B5EF4-FFF2-40B4-BE49-F238E27FC236}">
                <a16:creationId xmlns:a16="http://schemas.microsoft.com/office/drawing/2014/main" id="{534AC77F-8B8B-415D-A961-C6DEF0453F61}"/>
              </a:ext>
            </a:extLst>
          </p:cNvPr>
          <p:cNvPicPr>
            <a:picLocks noChangeAspect="1"/>
          </p:cNvPicPr>
          <p:nvPr/>
        </p:nvPicPr>
        <p:blipFill rotWithShape="1">
          <a:blip r:embed="rId5">
            <a:extLst>
              <a:ext uri="{28A0092B-C50C-407E-A947-70E740481C1C}">
                <a14:useLocalDpi xmlns:a14="http://schemas.microsoft.com/office/drawing/2010/main" val="0"/>
              </a:ext>
            </a:extLst>
          </a:blip>
          <a:srcRect b="16509"/>
          <a:stretch/>
        </p:blipFill>
        <p:spPr>
          <a:xfrm>
            <a:off x="7042825" y="4255549"/>
            <a:ext cx="3138985" cy="2620774"/>
          </a:xfrm>
          <a:prstGeom prst="rect">
            <a:avLst/>
          </a:prstGeom>
        </p:spPr>
      </p:pic>
      <p:pic>
        <p:nvPicPr>
          <p:cNvPr id="23" name="Εικόνα 22">
            <a:extLst>
              <a:ext uri="{FF2B5EF4-FFF2-40B4-BE49-F238E27FC236}">
                <a16:creationId xmlns:a16="http://schemas.microsoft.com/office/drawing/2014/main" id="{B37164B6-CAA7-4E66-8791-FBE02F5C380B}"/>
              </a:ext>
            </a:extLst>
          </p:cNvPr>
          <p:cNvPicPr>
            <a:picLocks noChangeAspect="1"/>
          </p:cNvPicPr>
          <p:nvPr/>
        </p:nvPicPr>
        <p:blipFill rotWithShape="1">
          <a:blip r:embed="rId5">
            <a:extLst>
              <a:ext uri="{28A0092B-C50C-407E-A947-70E740481C1C}">
                <a14:useLocalDpi xmlns:a14="http://schemas.microsoft.com/office/drawing/2010/main" val="0"/>
              </a:ext>
            </a:extLst>
          </a:blip>
          <a:srcRect l="5017" b="16401"/>
          <a:stretch/>
        </p:blipFill>
        <p:spPr>
          <a:xfrm>
            <a:off x="-2912" y="4708523"/>
            <a:ext cx="2462961" cy="2167800"/>
          </a:xfrm>
          <a:prstGeom prst="rect">
            <a:avLst/>
          </a:prstGeom>
        </p:spPr>
      </p:pic>
      <p:pic>
        <p:nvPicPr>
          <p:cNvPr id="25" name="Εικόνα 24">
            <a:extLst>
              <a:ext uri="{FF2B5EF4-FFF2-40B4-BE49-F238E27FC236}">
                <a16:creationId xmlns:a16="http://schemas.microsoft.com/office/drawing/2014/main" id="{049C2DFF-D833-4167-9FF7-323B554B78C9}"/>
              </a:ext>
            </a:extLst>
          </p:cNvPr>
          <p:cNvPicPr>
            <a:picLocks noChangeAspect="1"/>
          </p:cNvPicPr>
          <p:nvPr/>
        </p:nvPicPr>
        <p:blipFill rotWithShape="1">
          <a:blip r:embed="rId5">
            <a:extLst>
              <a:ext uri="{28A0092B-C50C-407E-A947-70E740481C1C}">
                <a14:useLocalDpi xmlns:a14="http://schemas.microsoft.com/office/drawing/2010/main" val="0"/>
              </a:ext>
            </a:extLst>
          </a:blip>
          <a:srcRect b="17674"/>
          <a:stretch/>
        </p:blipFill>
        <p:spPr>
          <a:xfrm>
            <a:off x="1936836" y="4633829"/>
            <a:ext cx="2701651" cy="2224171"/>
          </a:xfrm>
          <a:prstGeom prst="rect">
            <a:avLst/>
          </a:prstGeom>
        </p:spPr>
      </p:pic>
      <p:pic>
        <p:nvPicPr>
          <p:cNvPr id="27" name="Εικόνα 26">
            <a:extLst>
              <a:ext uri="{FF2B5EF4-FFF2-40B4-BE49-F238E27FC236}">
                <a16:creationId xmlns:a16="http://schemas.microsoft.com/office/drawing/2014/main" id="{104D2326-D3D6-484D-8F6A-CF671F9BADFC}"/>
              </a:ext>
            </a:extLst>
          </p:cNvPr>
          <p:cNvPicPr>
            <a:picLocks noChangeAspect="1"/>
          </p:cNvPicPr>
          <p:nvPr/>
        </p:nvPicPr>
        <p:blipFill rotWithShape="1">
          <a:blip r:embed="rId5">
            <a:extLst>
              <a:ext uri="{28A0092B-C50C-407E-A947-70E740481C1C}">
                <a14:useLocalDpi xmlns:a14="http://schemas.microsoft.com/office/drawing/2010/main" val="0"/>
              </a:ext>
            </a:extLst>
          </a:blip>
          <a:srcRect l="-11527" t="1586" r="11527" b="14959"/>
          <a:stretch/>
        </p:blipFill>
        <p:spPr>
          <a:xfrm>
            <a:off x="9062724" y="4293716"/>
            <a:ext cx="3132188" cy="2613977"/>
          </a:xfrm>
          <a:prstGeom prst="rect">
            <a:avLst/>
          </a:prstGeom>
        </p:spPr>
      </p:pic>
    </p:spTree>
    <p:extLst>
      <p:ext uri="{BB962C8B-B14F-4D97-AF65-F5344CB8AC3E}">
        <p14:creationId xmlns:p14="http://schemas.microsoft.com/office/powerpoint/2010/main" val="38292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91DD5-F6DE-4119-B987-6EE22865B81C}"/>
              </a:ext>
            </a:extLst>
          </p:cNvPr>
          <p:cNvSpPr>
            <a:spLocks noGrp="1"/>
          </p:cNvSpPr>
          <p:nvPr>
            <p:ph type="title"/>
          </p:nvPr>
        </p:nvSpPr>
        <p:spPr/>
        <p:txBody>
          <a:bodyPr/>
          <a:lstStyle/>
          <a:p>
            <a:r>
              <a:rPr lang="en-US" dirty="0"/>
              <a:t>         </a:t>
            </a:r>
            <a:r>
              <a:rPr lang="el-GR" dirty="0">
                <a:latin typeface="Monotype Corsiva" panose="03010101010201010101" pitchFamily="66" charset="0"/>
              </a:rPr>
              <a:t>Η σχέση της </a:t>
            </a:r>
            <a:r>
              <a:rPr lang="el-GR" dirty="0" err="1">
                <a:latin typeface="Monotype Corsiva" panose="03010101010201010101" pitchFamily="66" charset="0"/>
              </a:rPr>
              <a:t>ηρωίδας</a:t>
            </a:r>
            <a:r>
              <a:rPr lang="el-GR" dirty="0">
                <a:latin typeface="Monotype Corsiva" panose="03010101010201010101" pitchFamily="66" charset="0"/>
              </a:rPr>
              <a:t> με την φύση</a:t>
            </a:r>
            <a:r>
              <a:rPr lang="en-US" dirty="0">
                <a:latin typeface="Monotype Corsiva" panose="03010101010201010101" pitchFamily="66" charset="0"/>
              </a:rPr>
              <a:t> (2)</a:t>
            </a:r>
            <a:r>
              <a:rPr lang="el-GR" dirty="0">
                <a:latin typeface="Monotype Corsiva" panose="03010101010201010101" pitchFamily="66" charset="0"/>
              </a:rPr>
              <a:t> </a:t>
            </a:r>
          </a:p>
        </p:txBody>
      </p:sp>
      <p:sp>
        <p:nvSpPr>
          <p:cNvPr id="3" name="Θέση περιεχομένου 2">
            <a:extLst>
              <a:ext uri="{FF2B5EF4-FFF2-40B4-BE49-F238E27FC236}">
                <a16:creationId xmlns:a16="http://schemas.microsoft.com/office/drawing/2014/main" id="{04890DBD-CB80-4CCA-8E85-4264C25DC628}"/>
              </a:ext>
            </a:extLst>
          </p:cNvPr>
          <p:cNvSpPr>
            <a:spLocks noGrp="1"/>
          </p:cNvSpPr>
          <p:nvPr>
            <p:ph idx="1"/>
          </p:nvPr>
        </p:nvSpPr>
        <p:spPr>
          <a:xfrm>
            <a:off x="838201" y="1690688"/>
            <a:ext cx="6686920" cy="4351338"/>
          </a:xfrm>
        </p:spPr>
        <p:txBody>
          <a:bodyPr>
            <a:normAutofit fontScale="92500" lnSpcReduction="10000"/>
          </a:bodyPr>
          <a:lstStyle/>
          <a:p>
            <a:r>
              <a:rPr lang="el-GR" sz="2400" dirty="0">
                <a:latin typeface="Monotype Corsiva" panose="03010101010201010101" pitchFamily="66" charset="0"/>
              </a:rPr>
              <a:t>Είναι ο φίλος, ο οποίος δεν θα την έκρινε ποτέ και για τίποτα, ο φίλος που την νοιάζεται όσο κανένας άλλος και με την σειρά της η </a:t>
            </a:r>
            <a:r>
              <a:rPr lang="el-GR" sz="2400" dirty="0" err="1">
                <a:latin typeface="Monotype Corsiva" panose="03010101010201010101" pitchFamily="66" charset="0"/>
              </a:rPr>
              <a:t>Κάια</a:t>
            </a:r>
            <a:r>
              <a:rPr lang="el-GR" sz="2400" dirty="0">
                <a:latin typeface="Monotype Corsiva" panose="03010101010201010101" pitchFamily="66" charset="0"/>
              </a:rPr>
              <a:t> ανταπέδιδε και αυτή με στοργή και φροντίδα. Επιπρόσθετα, όλα όσα είχε μάθει για την ζωή και για την ενηλικίωση της τα είχε διδάξει η φύση, όταν στο σχολείο που προσπάθησε να πάει δεν ήταν καλοδεχούμενη.     Τέλος, η φύση της παρείχε σημαντική για αυτήν προστασία, αφού όταν διέτρεχε κάποιο κίνδυνο, της πρόσφερε τους χοντρούς κορμούς των δέντρων, τα φυλλώματα τους, καθώς και τα ψηλά χορτάρια, για προστασία, ήταν το καταφύγιο της. Όλα όσα αναφέρθηκαν παραπάνω η φύση τα πρόσφερε απλόχερα χωρίς κανένα υλικό αντάλλαγμα. Ήταν εκεί σε κάθε δυσκολία, όταν κανένας δεν ήταν πρόθυμος και καλοπροαίρετος για να την βοηθήσει.</a:t>
            </a:r>
            <a:endParaRPr lang="en-US" sz="2400" dirty="0">
              <a:latin typeface="Monotype Corsiva" panose="03010101010201010101" pitchFamily="66" charset="0"/>
            </a:endParaRPr>
          </a:p>
          <a:p>
            <a:r>
              <a:rPr lang="en-US" sz="2400" dirty="0">
                <a:latin typeface="Monotype Corsiva" panose="03010101010201010101" pitchFamily="66" charset="0"/>
              </a:rPr>
              <a:t>                                                       ~ </a:t>
            </a:r>
            <a:r>
              <a:rPr lang="el-GR" sz="2400" dirty="0">
                <a:latin typeface="Monotype Corsiva" panose="03010101010201010101" pitchFamily="66" charset="0"/>
              </a:rPr>
              <a:t>Αντωνία Μικροπούλου</a:t>
            </a:r>
          </a:p>
        </p:txBody>
      </p:sp>
      <p:pic>
        <p:nvPicPr>
          <p:cNvPr id="7" name="Εικόνα 6">
            <a:extLst>
              <a:ext uri="{FF2B5EF4-FFF2-40B4-BE49-F238E27FC236}">
                <a16:creationId xmlns:a16="http://schemas.microsoft.com/office/drawing/2014/main" id="{3B5D9F96-AE33-41AE-8CC4-1B513D35D303}"/>
              </a:ext>
            </a:extLst>
          </p:cNvPr>
          <p:cNvPicPr>
            <a:picLocks noChangeAspect="1"/>
          </p:cNvPicPr>
          <p:nvPr/>
        </p:nvPicPr>
        <p:blipFill rotWithShape="1">
          <a:blip r:embed="rId2">
            <a:extLst>
              <a:ext uri="{28A0092B-C50C-407E-A947-70E740481C1C}">
                <a14:useLocalDpi xmlns:a14="http://schemas.microsoft.com/office/drawing/2010/main" val="0"/>
              </a:ext>
            </a:extLst>
          </a:blip>
          <a:srcRect t="20604" r="23772"/>
          <a:stretch/>
        </p:blipFill>
        <p:spPr>
          <a:xfrm>
            <a:off x="7177747" y="0"/>
            <a:ext cx="5014253" cy="5100963"/>
          </a:xfrm>
          <a:prstGeom prst="rect">
            <a:avLst/>
          </a:prstGeom>
        </p:spPr>
      </p:pic>
      <p:pic>
        <p:nvPicPr>
          <p:cNvPr id="9" name="Εικόνα 8">
            <a:extLst>
              <a:ext uri="{FF2B5EF4-FFF2-40B4-BE49-F238E27FC236}">
                <a16:creationId xmlns:a16="http://schemas.microsoft.com/office/drawing/2014/main" id="{5981B0F0-6442-4C68-BEA7-4B5E07C6A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361" y="2055813"/>
            <a:ext cx="3354318" cy="4111523"/>
          </a:xfrm>
          <a:prstGeom prst="rect">
            <a:avLst/>
          </a:prstGeom>
        </p:spPr>
      </p:pic>
      <p:pic>
        <p:nvPicPr>
          <p:cNvPr id="11" name="Εικόνα 10">
            <a:extLst>
              <a:ext uri="{FF2B5EF4-FFF2-40B4-BE49-F238E27FC236}">
                <a16:creationId xmlns:a16="http://schemas.microsoft.com/office/drawing/2014/main" id="{1DD0D8BF-8FBB-418F-A91F-5AF7E80A3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31590">
            <a:off x="6351938" y="491153"/>
            <a:ext cx="3180582" cy="3180582"/>
          </a:xfrm>
          <a:prstGeom prst="rect">
            <a:avLst/>
          </a:prstGeom>
        </p:spPr>
      </p:pic>
      <p:pic>
        <p:nvPicPr>
          <p:cNvPr id="13" name="Εικόνα 12">
            <a:extLst>
              <a:ext uri="{FF2B5EF4-FFF2-40B4-BE49-F238E27FC236}">
                <a16:creationId xmlns:a16="http://schemas.microsoft.com/office/drawing/2014/main" id="{4BC5BE76-9E70-4BBC-9F2A-6C059638C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95703">
            <a:off x="9102049" y="4364867"/>
            <a:ext cx="3354318" cy="3354318"/>
          </a:xfrm>
          <a:prstGeom prst="rect">
            <a:avLst/>
          </a:prstGeom>
        </p:spPr>
      </p:pic>
      <p:pic>
        <p:nvPicPr>
          <p:cNvPr id="19" name="Εικόνα 18">
            <a:extLst>
              <a:ext uri="{FF2B5EF4-FFF2-40B4-BE49-F238E27FC236}">
                <a16:creationId xmlns:a16="http://schemas.microsoft.com/office/drawing/2014/main" id="{41A3F4AB-E24A-4D02-9E19-DF3804A66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38233" y="1345786"/>
            <a:ext cx="6455390" cy="6447086"/>
          </a:xfrm>
          <a:prstGeom prst="rect">
            <a:avLst/>
          </a:prstGeom>
        </p:spPr>
      </p:pic>
    </p:spTree>
    <p:extLst>
      <p:ext uri="{BB962C8B-B14F-4D97-AF65-F5344CB8AC3E}">
        <p14:creationId xmlns:p14="http://schemas.microsoft.com/office/powerpoint/2010/main" val="202989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B64E58-9D0D-4F99-A9D0-C0505C47AF12}"/>
              </a:ext>
            </a:extLst>
          </p:cNvPr>
          <p:cNvSpPr>
            <a:spLocks noGrp="1"/>
          </p:cNvSpPr>
          <p:nvPr>
            <p:ph type="title"/>
          </p:nvPr>
        </p:nvSpPr>
        <p:spPr/>
        <p:txBody>
          <a:bodyPr/>
          <a:lstStyle/>
          <a:p>
            <a:r>
              <a:rPr lang="el-GR" dirty="0">
                <a:latin typeface="Monotype Corsiva" panose="03010101010201010101" pitchFamily="66" charset="0"/>
              </a:rPr>
              <a:t>                          Σημασία τίτλου (1)</a:t>
            </a:r>
          </a:p>
        </p:txBody>
      </p:sp>
      <p:sp>
        <p:nvSpPr>
          <p:cNvPr id="3" name="Θέση περιεχομένου 2">
            <a:extLst>
              <a:ext uri="{FF2B5EF4-FFF2-40B4-BE49-F238E27FC236}">
                <a16:creationId xmlns:a16="http://schemas.microsoft.com/office/drawing/2014/main" id="{351CC63F-7128-44D5-8F6C-9993DFB85A92}"/>
              </a:ext>
            </a:extLst>
          </p:cNvPr>
          <p:cNvSpPr>
            <a:spLocks noGrp="1"/>
          </p:cNvSpPr>
          <p:nvPr>
            <p:ph idx="1"/>
          </p:nvPr>
        </p:nvSpPr>
        <p:spPr/>
        <p:txBody>
          <a:bodyPr>
            <a:normAutofit/>
          </a:bodyPr>
          <a:lstStyle/>
          <a:p>
            <a:pPr>
              <a:buFont typeface="Wingdings" panose="05000000000000000000" pitchFamily="2" charset="2"/>
              <a:buChar char="v"/>
            </a:pPr>
            <a:r>
              <a:rPr lang="el-GR" sz="2400" dirty="0">
                <a:latin typeface="Monotype Corsiva" panose="03010101010201010101" pitchFamily="66" charset="0"/>
              </a:rPr>
              <a:t>Στο βιβλίο της “Εκεί που τραγουδάνε οι καραβίδες” η </a:t>
            </a:r>
            <a:r>
              <a:rPr lang="el-GR" sz="2400" dirty="0" err="1">
                <a:latin typeface="Monotype Corsiva" panose="03010101010201010101" pitchFamily="66" charset="0"/>
              </a:rPr>
              <a:t>Ντέλια</a:t>
            </a:r>
            <a:r>
              <a:rPr lang="el-GR" sz="2400" dirty="0">
                <a:latin typeface="Monotype Corsiva" panose="03010101010201010101" pitchFamily="66" charset="0"/>
              </a:rPr>
              <a:t> Όουενς παρουσιάζει την δύσκολη ζωή της μικρής </a:t>
            </a:r>
            <a:r>
              <a:rPr lang="el-GR" sz="2400" dirty="0" err="1">
                <a:latin typeface="Monotype Corsiva" panose="03010101010201010101" pitchFamily="66" charset="0"/>
              </a:rPr>
              <a:t>Κάϊα</a:t>
            </a:r>
            <a:r>
              <a:rPr lang="el-GR" sz="2400" dirty="0">
                <a:latin typeface="Monotype Corsiva" panose="03010101010201010101" pitchFamily="66" charset="0"/>
              </a:rPr>
              <a:t>, η οποία βλέπει έναν </a:t>
            </a:r>
            <a:r>
              <a:rPr lang="el-GR" sz="2400" dirty="0" err="1">
                <a:latin typeface="Monotype Corsiva" panose="03010101010201010101" pitchFamily="66" charset="0"/>
              </a:rPr>
              <a:t>έναν</a:t>
            </a:r>
            <a:r>
              <a:rPr lang="el-GR" sz="2400" dirty="0">
                <a:latin typeface="Monotype Corsiva" panose="03010101010201010101" pitchFamily="66" charset="0"/>
              </a:rPr>
              <a:t> τους κοντινούς της ανθρώπους να την εγκαταλείπουν και πρέπει να μάθει πώς να επιβιώσει μόνη της μέσα στον άγριο βάλτο που θα αποδειχτεί αργότερα ο μεγαλύτερος της σύμμαχος. Η τραγική της ιστορία αρχίζει με την αποχώρηση της μητέρας της, η οποία αποτελούσε το στήριγμα της απέναντι στον μέθυσο και βίαιο πατέρα της. Η </a:t>
            </a:r>
            <a:r>
              <a:rPr lang="el-GR" sz="2400" dirty="0" err="1">
                <a:latin typeface="Monotype Corsiva" panose="03010101010201010101" pitchFamily="66" charset="0"/>
              </a:rPr>
              <a:t>Κάϊα</a:t>
            </a:r>
            <a:r>
              <a:rPr lang="el-GR" sz="2400" dirty="0">
                <a:latin typeface="Monotype Corsiva" panose="03010101010201010101" pitchFamily="66" charset="0"/>
              </a:rPr>
              <a:t> καταφέρνει να επιβιώσει μέσα από την φύση. Καταφέρνει να ζήσει, να ξεπεράσει τους φόβους της, να κάνει φίλους, να ερωτευτεί, να ανακαλύψει τα ταλέντα της, να επιτύχει τα πιο απίθανα της όνειρα.</a:t>
            </a:r>
          </a:p>
          <a:p>
            <a:pPr marL="0" indent="0">
              <a:buNone/>
            </a:pPr>
            <a:endParaRPr lang="el-GR" dirty="0"/>
          </a:p>
        </p:txBody>
      </p:sp>
      <p:pic>
        <p:nvPicPr>
          <p:cNvPr id="5" name="Εικόνα 4">
            <a:extLst>
              <a:ext uri="{FF2B5EF4-FFF2-40B4-BE49-F238E27FC236}">
                <a16:creationId xmlns:a16="http://schemas.microsoft.com/office/drawing/2014/main" id="{4A55C82D-2F7E-438F-A333-1543323729CF}"/>
              </a:ext>
            </a:extLst>
          </p:cNvPr>
          <p:cNvPicPr>
            <a:picLocks noChangeAspect="1"/>
          </p:cNvPicPr>
          <p:nvPr/>
        </p:nvPicPr>
        <p:blipFill rotWithShape="1">
          <a:blip r:embed="rId2">
            <a:extLst>
              <a:ext uri="{28A0092B-C50C-407E-A947-70E740481C1C}">
                <a14:useLocalDpi xmlns:a14="http://schemas.microsoft.com/office/drawing/2010/main" val="0"/>
              </a:ext>
            </a:extLst>
          </a:blip>
          <a:srcRect l="24504" t="-3328" b="30886"/>
          <a:stretch/>
        </p:blipFill>
        <p:spPr>
          <a:xfrm>
            <a:off x="0" y="2242223"/>
            <a:ext cx="4817873" cy="4615777"/>
          </a:xfrm>
          <a:prstGeom prst="rect">
            <a:avLst/>
          </a:prstGeom>
        </p:spPr>
      </p:pic>
      <p:pic>
        <p:nvPicPr>
          <p:cNvPr id="9" name="Εικόνα 8">
            <a:extLst>
              <a:ext uri="{FF2B5EF4-FFF2-40B4-BE49-F238E27FC236}">
                <a16:creationId xmlns:a16="http://schemas.microsoft.com/office/drawing/2014/main" id="{080495E9-A2F6-4318-8701-72367AA9E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8120" y="-2173357"/>
            <a:ext cx="6705597" cy="8666232"/>
          </a:xfrm>
          <a:prstGeom prst="rect">
            <a:avLst/>
          </a:prstGeom>
        </p:spPr>
      </p:pic>
      <p:pic>
        <p:nvPicPr>
          <p:cNvPr id="13" name="Εικόνα 12">
            <a:extLst>
              <a:ext uri="{FF2B5EF4-FFF2-40B4-BE49-F238E27FC236}">
                <a16:creationId xmlns:a16="http://schemas.microsoft.com/office/drawing/2014/main" id="{CD9AC4B3-B2AB-4A1D-882B-D5D334CAD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964" y="1055080"/>
            <a:ext cx="1271215" cy="1271215"/>
          </a:xfrm>
          <a:prstGeom prst="rect">
            <a:avLst/>
          </a:prstGeom>
        </p:spPr>
      </p:pic>
    </p:spTree>
    <p:extLst>
      <p:ext uri="{BB962C8B-B14F-4D97-AF65-F5344CB8AC3E}">
        <p14:creationId xmlns:p14="http://schemas.microsoft.com/office/powerpoint/2010/main" val="111401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684C"/>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CDD371-C5AE-453F-BB74-812D5927E7CF}"/>
              </a:ext>
            </a:extLst>
          </p:cNvPr>
          <p:cNvSpPr>
            <a:spLocks noGrp="1"/>
          </p:cNvSpPr>
          <p:nvPr>
            <p:ph type="title"/>
          </p:nvPr>
        </p:nvSpPr>
        <p:spPr/>
        <p:txBody>
          <a:bodyPr/>
          <a:lstStyle/>
          <a:p>
            <a:r>
              <a:rPr lang="el-GR" dirty="0"/>
              <a:t>                         </a:t>
            </a:r>
            <a:r>
              <a:rPr lang="el-GR" dirty="0">
                <a:latin typeface="Monotype Corsiva" panose="03010101010201010101" pitchFamily="66" charset="0"/>
              </a:rPr>
              <a:t>Σημασία τίτλου (2)</a:t>
            </a:r>
          </a:p>
        </p:txBody>
      </p:sp>
      <p:sp>
        <p:nvSpPr>
          <p:cNvPr id="3" name="Θέση περιεχομένου 2">
            <a:extLst>
              <a:ext uri="{FF2B5EF4-FFF2-40B4-BE49-F238E27FC236}">
                <a16:creationId xmlns:a16="http://schemas.microsoft.com/office/drawing/2014/main" id="{5FF09870-4A60-4666-9894-B3F93BFC9729}"/>
              </a:ext>
            </a:extLst>
          </p:cNvPr>
          <p:cNvSpPr>
            <a:spLocks noGrp="1"/>
          </p:cNvSpPr>
          <p:nvPr>
            <p:ph idx="1"/>
          </p:nvPr>
        </p:nvSpPr>
        <p:spPr>
          <a:xfrm>
            <a:off x="838200" y="1825625"/>
            <a:ext cx="6900081" cy="4351338"/>
          </a:xfrm>
        </p:spPr>
        <p:txBody>
          <a:bodyPr>
            <a:normAutofit lnSpcReduction="10000"/>
          </a:bodyPr>
          <a:lstStyle/>
          <a:p>
            <a:pPr>
              <a:buFont typeface="Wingdings" panose="05000000000000000000" pitchFamily="2" charset="2"/>
              <a:buChar char="v"/>
            </a:pPr>
            <a:r>
              <a:rPr lang="el-GR" sz="2400" dirty="0">
                <a:latin typeface="Monotype Corsiva" panose="03010101010201010101" pitchFamily="66" charset="0"/>
              </a:rPr>
              <a:t>Ο τίτλος του βιβλίου “Εκεί που τραγουδάνε οι καραβίδες” αναφέρεται στο μοναδικό μέρος που η </a:t>
            </a:r>
            <a:r>
              <a:rPr lang="el-GR" sz="2400" dirty="0" err="1">
                <a:latin typeface="Monotype Corsiva" panose="03010101010201010101" pitchFamily="66" charset="0"/>
              </a:rPr>
              <a:t>Κάϊα</a:t>
            </a:r>
            <a:r>
              <a:rPr lang="el-GR" sz="2400" dirty="0">
                <a:latin typeface="Monotype Corsiva" panose="03010101010201010101" pitchFamily="66" charset="0"/>
              </a:rPr>
              <a:t> ήταν ασφαλής. Μακριά από όλους και από όλα. Κρυμμένη μέσα στον σκοτεινό και άγριο βάλτο η “πιτσιρίκα του βάλτου” καταφέρνει να επιβιώσει. Κατάφερε να μετατρέψει την αγριάδα του βάλτου και της φύσης γύρω της σε καταφύγιο μέχρι τα γεράματα της. Καταφέρνει να μετατρέψει τα ζώα και τους γλάρους σε φίλους της. Βυθισμένη μέσα στον δικό της μοναδικό κόσμο βλέπουμε την </a:t>
            </a:r>
            <a:r>
              <a:rPr lang="el-GR" sz="2400" dirty="0" err="1">
                <a:latin typeface="Monotype Corsiva" panose="03010101010201010101" pitchFamily="66" charset="0"/>
              </a:rPr>
              <a:t>Κάϊα</a:t>
            </a:r>
            <a:r>
              <a:rPr lang="el-GR" sz="2400" dirty="0">
                <a:latin typeface="Monotype Corsiva" panose="03010101010201010101" pitchFamily="66" charset="0"/>
              </a:rPr>
              <a:t> να μεγαλώνει. Μέσα από την ιστορία της </a:t>
            </a:r>
            <a:r>
              <a:rPr lang="el-GR" sz="2400" dirty="0" err="1">
                <a:latin typeface="Monotype Corsiva" panose="03010101010201010101" pitchFamily="66" charset="0"/>
              </a:rPr>
              <a:t>Κάια</a:t>
            </a:r>
            <a:r>
              <a:rPr lang="el-GR" sz="2400" dirty="0">
                <a:latin typeface="Monotype Corsiva" panose="03010101010201010101" pitchFamily="66" charset="0"/>
              </a:rPr>
              <a:t>, η συγγραφέας μας δείχνει ότι τα παιδιά που ήμασταν κάποτε, μένουν για πάντα μέσα μας και διαμορφώνουν τον ενήλικα που γινόμαστε.</a:t>
            </a:r>
            <a:endParaRPr lang="en-US" sz="2400" dirty="0">
              <a:latin typeface="Monotype Corsiva" panose="03010101010201010101" pitchFamily="66" charset="0"/>
            </a:endParaRPr>
          </a:p>
          <a:p>
            <a:pPr marL="0" indent="0">
              <a:buNone/>
            </a:pPr>
            <a:r>
              <a:rPr lang="en-US" sz="2400" dirty="0">
                <a:latin typeface="Monotype Corsiva" panose="03010101010201010101" pitchFamily="66" charset="0"/>
              </a:rPr>
              <a:t>                                                   ~ </a:t>
            </a:r>
            <a:r>
              <a:rPr lang="el-GR" sz="2400" dirty="0">
                <a:latin typeface="Monotype Corsiva" panose="03010101010201010101" pitchFamily="66" charset="0"/>
              </a:rPr>
              <a:t>Αναστασία Μπόσκου</a:t>
            </a:r>
          </a:p>
        </p:txBody>
      </p:sp>
      <p:pic>
        <p:nvPicPr>
          <p:cNvPr id="7" name="Εικόνα 6">
            <a:extLst>
              <a:ext uri="{FF2B5EF4-FFF2-40B4-BE49-F238E27FC236}">
                <a16:creationId xmlns:a16="http://schemas.microsoft.com/office/drawing/2014/main" id="{F244C533-F141-4A5E-89B7-CD6BF6D6E309}"/>
              </a:ext>
            </a:extLst>
          </p:cNvPr>
          <p:cNvPicPr>
            <a:picLocks noChangeAspect="1"/>
          </p:cNvPicPr>
          <p:nvPr/>
        </p:nvPicPr>
        <p:blipFill rotWithShape="1">
          <a:blip r:embed="rId2">
            <a:extLst>
              <a:ext uri="{28A0092B-C50C-407E-A947-70E740481C1C}">
                <a14:useLocalDpi xmlns:a14="http://schemas.microsoft.com/office/drawing/2010/main" val="0"/>
              </a:ext>
            </a:extLst>
          </a:blip>
          <a:srcRect l="52714"/>
          <a:stretch/>
        </p:blipFill>
        <p:spPr>
          <a:xfrm>
            <a:off x="8295861" y="1825625"/>
            <a:ext cx="2782956" cy="3678378"/>
          </a:xfrm>
          <a:prstGeom prst="rect">
            <a:avLst/>
          </a:prstGeom>
        </p:spPr>
      </p:pic>
      <p:pic>
        <p:nvPicPr>
          <p:cNvPr id="21" name="Εικόνα 20">
            <a:extLst>
              <a:ext uri="{FF2B5EF4-FFF2-40B4-BE49-F238E27FC236}">
                <a16:creationId xmlns:a16="http://schemas.microsoft.com/office/drawing/2014/main" id="{0511A7D7-F816-4A07-8B59-E268B679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121" y="321007"/>
            <a:ext cx="2876696" cy="2876696"/>
          </a:xfrm>
          <a:prstGeom prst="rect">
            <a:avLst/>
          </a:prstGeom>
        </p:spPr>
      </p:pic>
      <p:pic>
        <p:nvPicPr>
          <p:cNvPr id="27" name="Εικόνα 26">
            <a:extLst>
              <a:ext uri="{FF2B5EF4-FFF2-40B4-BE49-F238E27FC236}">
                <a16:creationId xmlns:a16="http://schemas.microsoft.com/office/drawing/2014/main" id="{8553DC91-42F3-4CA5-9B1E-1FBF428119E4}"/>
              </a:ext>
            </a:extLst>
          </p:cNvPr>
          <p:cNvPicPr>
            <a:picLocks noChangeAspect="1"/>
          </p:cNvPicPr>
          <p:nvPr/>
        </p:nvPicPr>
        <p:blipFill rotWithShape="1">
          <a:blip r:embed="rId4">
            <a:extLst>
              <a:ext uri="{28A0092B-C50C-407E-A947-70E740481C1C}">
                <a14:useLocalDpi xmlns:a14="http://schemas.microsoft.com/office/drawing/2010/main" val="0"/>
              </a:ext>
            </a:extLst>
          </a:blip>
          <a:srcRect t="20923"/>
          <a:stretch/>
        </p:blipFill>
        <p:spPr>
          <a:xfrm flipH="1">
            <a:off x="-1325219" y="0"/>
            <a:ext cx="5989984" cy="4958504"/>
          </a:xfrm>
          <a:prstGeom prst="rect">
            <a:avLst/>
          </a:prstGeom>
        </p:spPr>
      </p:pic>
      <p:pic>
        <p:nvPicPr>
          <p:cNvPr id="29" name="Εικόνα 28">
            <a:extLst>
              <a:ext uri="{FF2B5EF4-FFF2-40B4-BE49-F238E27FC236}">
                <a16:creationId xmlns:a16="http://schemas.microsoft.com/office/drawing/2014/main" id="{09647372-241B-42CD-A161-323A6F514A84}"/>
              </a:ext>
            </a:extLst>
          </p:cNvPr>
          <p:cNvPicPr>
            <a:picLocks noChangeAspect="1"/>
          </p:cNvPicPr>
          <p:nvPr/>
        </p:nvPicPr>
        <p:blipFill rotWithShape="1">
          <a:blip r:embed="rId5">
            <a:extLst>
              <a:ext uri="{28A0092B-C50C-407E-A947-70E740481C1C}">
                <a14:useLocalDpi xmlns:a14="http://schemas.microsoft.com/office/drawing/2010/main" val="0"/>
              </a:ext>
            </a:extLst>
          </a:blip>
          <a:srcRect r="16987" b="17687"/>
          <a:stretch/>
        </p:blipFill>
        <p:spPr>
          <a:xfrm>
            <a:off x="8500561" y="3197703"/>
            <a:ext cx="3691439" cy="3660297"/>
          </a:xfrm>
          <a:prstGeom prst="rect">
            <a:avLst/>
          </a:prstGeom>
        </p:spPr>
      </p:pic>
    </p:spTree>
    <p:extLst>
      <p:ext uri="{BB962C8B-B14F-4D97-AF65-F5344CB8AC3E}">
        <p14:creationId xmlns:p14="http://schemas.microsoft.com/office/powerpoint/2010/main" val="162174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1834</Words>
  <Application>Microsoft Office PowerPoint</Application>
  <PresentationFormat>Ευρεία οθόνη</PresentationFormat>
  <Paragraphs>43</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Calibri</vt:lpstr>
      <vt:lpstr>Calibri Light</vt:lpstr>
      <vt:lpstr>Monotype Corsiva</vt:lpstr>
      <vt:lpstr>Wingdings</vt:lpstr>
      <vt:lpstr>Office Theme</vt:lpstr>
      <vt:lpstr>Εκεί που τραγουδάνε οι καραβίδες</vt:lpstr>
      <vt:lpstr>                                Σύνοψη</vt:lpstr>
      <vt:lpstr>                      Περιγραφή Κάιας (1)</vt:lpstr>
      <vt:lpstr>                        Περιγραφή Κάιας (2)</vt:lpstr>
      <vt:lpstr>                        Περιγραφή Κάιας (3)</vt:lpstr>
      <vt:lpstr>            Η σχέση της ηρωίδας με την φύση (1)</vt:lpstr>
      <vt:lpstr>         Η σχέση της ηρωίδας με την φύση (2) </vt:lpstr>
      <vt:lpstr>                          Σημασία τίτλου (1)</vt:lpstr>
      <vt:lpstr>                         Σημασία τίτλου (2)</vt:lpstr>
      <vt:lpstr>Είδη Ρατσισμού που αναφέρονται στο βιβλίο</vt:lpstr>
      <vt:lpstr>Σύγχρονα θέματα που θίγονται στο βιβλίο (1) </vt:lpstr>
      <vt:lpstr>Σύγχρονα θέματα που θίγονται στο βιβλίο (2)</vt:lpstr>
      <vt:lpstr>Σύγχρονα θέματα που θίγονται στο βιβλίο (3)</vt:lpstr>
      <vt:lpstr>       Τα αγαπημένα μου σημεία στο βιβλίο</vt:lpstr>
      <vt:lpstr>            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Εκεί που τραγουδάνε οι καραβίδες</dc:title>
  <dc:creator>ΜΑΡΙΑ ΓΡΗΓΟΡΙΑΔΟΥ</dc:creator>
  <cp:lastModifiedBy>powerpc</cp:lastModifiedBy>
  <cp:revision>21</cp:revision>
  <dcterms:created xsi:type="dcterms:W3CDTF">2022-01-21T17:43:17Z</dcterms:created>
  <dcterms:modified xsi:type="dcterms:W3CDTF">2022-02-09T08:35:16Z</dcterms:modified>
</cp:coreProperties>
</file>